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8" r:id="rId2"/>
    <p:sldId id="259" r:id="rId3"/>
    <p:sldId id="280" r:id="rId4"/>
    <p:sldId id="260" r:id="rId5"/>
    <p:sldId id="261" r:id="rId6"/>
    <p:sldId id="262" r:id="rId7"/>
    <p:sldId id="263" r:id="rId8"/>
    <p:sldId id="264" r:id="rId9"/>
    <p:sldId id="265" r:id="rId10"/>
    <p:sldId id="266" r:id="rId11"/>
    <p:sldId id="268" r:id="rId12"/>
    <p:sldId id="272" r:id="rId13"/>
    <p:sldId id="273" r:id="rId14"/>
    <p:sldId id="274" r:id="rId15"/>
    <p:sldId id="275" r:id="rId16"/>
    <p:sldId id="281" r:id="rId17"/>
    <p:sldId id="282" r:id="rId18"/>
    <p:sldId id="284" r:id="rId19"/>
    <p:sldId id="294" r:id="rId20"/>
    <p:sldId id="285" r:id="rId21"/>
    <p:sldId id="286" r:id="rId22"/>
    <p:sldId id="289" r:id="rId23"/>
    <p:sldId id="290" r:id="rId24"/>
    <p:sldId id="291" r:id="rId25"/>
    <p:sldId id="292" r:id="rId26"/>
    <p:sldId id="293"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41" autoAdjust="0"/>
    <p:restoredTop sz="94660"/>
  </p:normalViewPr>
  <p:slideViewPr>
    <p:cSldViewPr>
      <p:cViewPr varScale="1">
        <p:scale>
          <a:sx n="102" d="100"/>
          <a:sy n="102" d="100"/>
        </p:scale>
        <p:origin x="-1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11.10.2016</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11.10.2016</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11.10.2016</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11.10.2016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11.10.2016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11.10.2016</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11.10.2016</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11.10.2016</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11.10.2016</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solidFill>
                  <a:srgbClr val="002060"/>
                </a:solidFill>
                <a:latin typeface="Arial" panose="020B0604020202020204" pitchFamily="34" charset="0"/>
                <a:cs typeface="Arial" panose="020B0604020202020204" pitchFamily="34" charset="0"/>
              </a:rPr>
              <a:t>«</a:t>
            </a:r>
            <a:r>
              <a:rPr lang="ru-RU" sz="4900" cap="all" dirty="0" smtClean="0">
                <a:solidFill>
                  <a:srgbClr val="002060"/>
                </a:solidFill>
                <a:latin typeface="Times New Roman" pitchFamily="18" charset="0"/>
                <a:cs typeface="Times New Roman" pitchFamily="18" charset="0"/>
              </a:rPr>
              <a:t>Нормативно-правовое регулирование деятельности ПМП </a:t>
            </a:r>
            <a:r>
              <a:rPr lang="ru-RU" sz="4000" cap="all" dirty="0" smtClean="0">
                <a:solidFill>
                  <a:srgbClr val="002060"/>
                </a:solidFill>
                <a:latin typeface="Times New Roman" pitchFamily="18" charset="0"/>
                <a:cs typeface="Times New Roman" pitchFamily="18" charset="0"/>
              </a:rPr>
              <a:t>консилиумов</a:t>
            </a:r>
            <a:r>
              <a:rPr lang="ru-RU" sz="4900" dirty="0" smtClean="0">
                <a:solidFill>
                  <a:srgbClr val="002060"/>
                </a:solidFill>
                <a:latin typeface="Times New Roman" pitchFamily="18" charset="0"/>
                <a:cs typeface="Times New Roman" pitchFamily="18" charset="0"/>
              </a:rPr>
              <a:t>»</a:t>
            </a:r>
            <a:r>
              <a:rPr lang="ru-RU" dirty="0" smtClean="0">
                <a:solidFill>
                  <a:srgbClr val="002060"/>
                </a:solidFill>
                <a:latin typeface="Calibri" pitchFamily="34" charset="0"/>
                <a:cs typeface="Times New Roman" panose="02020603050405020304" pitchFamily="18" charset="0"/>
              </a:rPr>
              <a:t/>
            </a:r>
            <a:br>
              <a:rPr lang="ru-RU" dirty="0" smtClean="0">
                <a:solidFill>
                  <a:srgbClr val="002060"/>
                </a:solidFill>
                <a:latin typeface="Calibri" pitchFamily="34" charset="0"/>
                <a:cs typeface="Times New Roman" panose="02020603050405020304" pitchFamily="18" charset="0"/>
              </a:rPr>
            </a:br>
            <a:endParaRPr lang="ru-RU" dirty="0"/>
          </a:p>
        </p:txBody>
      </p:sp>
      <p:sp>
        <p:nvSpPr>
          <p:cNvPr id="4" name="Подзаголовок 3"/>
          <p:cNvSpPr>
            <a:spLocks noGrp="1"/>
          </p:cNvSpPr>
          <p:nvPr>
            <p:ph type="subTitle" idx="1"/>
          </p:nvPr>
        </p:nvSpPr>
        <p:spPr>
          <a:prstGeom prst="rect">
            <a:avLst/>
          </a:prstGeom>
        </p:spPr>
        <p:txBody>
          <a:bodyPr wrap="square">
            <a:spAutoFit/>
          </a:bodyPr>
          <a:lstStyle/>
          <a:p>
            <a:pPr algn="r"/>
            <a:r>
              <a:rPr lang="ru-RU" b="1" i="1" dirty="0" smtClean="0">
                <a:solidFill>
                  <a:srgbClr val="002060"/>
                </a:solidFill>
                <a:latin typeface="Times New Roman" pitchFamily="18" charset="0"/>
                <a:cs typeface="Times New Roman" pitchFamily="18" charset="0"/>
              </a:rPr>
              <a:t>Подготовила:</a:t>
            </a:r>
            <a:r>
              <a:rPr lang="ru-RU" dirty="0" smtClean="0">
                <a:solidFill>
                  <a:srgbClr val="002060"/>
                </a:solidFill>
                <a:latin typeface="Times New Roman" pitchFamily="18" charset="0"/>
                <a:cs typeface="Times New Roman" pitchFamily="18" charset="0"/>
              </a:rPr>
              <a:t> </a:t>
            </a:r>
          </a:p>
          <a:p>
            <a:pPr algn="r"/>
            <a:r>
              <a:rPr lang="ru-RU" b="1" dirty="0" smtClean="0">
                <a:solidFill>
                  <a:srgbClr val="002060"/>
                </a:solidFill>
                <a:latin typeface="Times New Roman" pitchFamily="18" charset="0"/>
                <a:cs typeface="Times New Roman" pitchFamily="18" charset="0"/>
              </a:rPr>
              <a:t>Забродина Евгения Сергеевна</a:t>
            </a:r>
          </a:p>
          <a:p>
            <a:pPr algn="r"/>
            <a:r>
              <a:rPr lang="ru-RU" b="1" dirty="0" smtClean="0">
                <a:solidFill>
                  <a:srgbClr val="002060"/>
                </a:solidFill>
                <a:latin typeface="Times New Roman" pitchFamily="18" charset="0"/>
                <a:cs typeface="Times New Roman" pitchFamily="18" charset="0"/>
              </a:rPr>
              <a:t>Методист по коррекционному образованию </a:t>
            </a:r>
          </a:p>
          <a:p>
            <a:pPr algn="r"/>
            <a:r>
              <a:rPr lang="ru-RU" b="1" dirty="0" smtClean="0">
                <a:solidFill>
                  <a:srgbClr val="002060"/>
                </a:solidFill>
                <a:latin typeface="Times New Roman" pitchFamily="18" charset="0"/>
                <a:cs typeface="Times New Roman" pitchFamily="18" charset="0"/>
              </a:rPr>
              <a:t>МБУ ДПО  «ИМЦ г. Юрги»</a:t>
            </a:r>
            <a:endParaRPr lang="ru-RU" dirty="0" smtClean="0">
              <a:solidFill>
                <a:srgbClr val="00206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107950" y="357166"/>
            <a:ext cx="8678863" cy="6286543"/>
          </a:xfrm>
          <a:prstGeom prst="rect">
            <a:avLst/>
          </a:prstGeom>
        </p:spPr>
        <p:txBody>
          <a:bodyPr rtlCol="0">
            <a:normAutofit fontScale="92500"/>
          </a:bodyPr>
          <a:lstStyle/>
          <a:p>
            <a:pPr marL="0" indent="0" algn="just" eaLnBrk="1" fontAlgn="auto" hangingPunct="1">
              <a:buClr>
                <a:schemeClr val="accent6">
                  <a:lumMod val="75000"/>
                </a:schemeClr>
              </a:buClr>
              <a:buFont typeface="Wingdings 3" pitchFamily="18" charset="2"/>
              <a:buNone/>
              <a:defRPr/>
            </a:pPr>
            <a:r>
              <a:rPr lang="ru-RU" sz="1700" b="1" dirty="0" smtClean="0">
                <a:solidFill>
                  <a:schemeClr val="tx1"/>
                </a:solidFill>
              </a:rPr>
              <a:t>В </a:t>
            </a:r>
            <a:r>
              <a:rPr lang="ru-RU" sz="1700" b="1" dirty="0">
                <a:solidFill>
                  <a:schemeClr val="tx1"/>
                </a:solidFill>
              </a:rPr>
              <a:t>статье 79</a:t>
            </a:r>
            <a:r>
              <a:rPr lang="ru-RU" sz="1700" dirty="0">
                <a:solidFill>
                  <a:schemeClr val="tx1"/>
                </a:solidFill>
              </a:rPr>
              <a:t> «Организация получения образования обучающимися с ограниченными возможностями здоровья» определены содержание образования, условия организации обучения и воспитания, а также требования к образовательным организациям, осуществляющим обучение лиц с ограниченными возможностями здоровья: </a:t>
            </a:r>
          </a:p>
          <a:p>
            <a:pPr marL="0" indent="0" algn="just" eaLnBrk="1" fontAlgn="auto" hangingPunct="1">
              <a:buClr>
                <a:schemeClr val="accent6">
                  <a:lumMod val="75000"/>
                </a:schemeClr>
              </a:buClr>
              <a:buFont typeface="Wingdings 3" pitchFamily="18" charset="2"/>
              <a:buNone/>
              <a:defRPr/>
            </a:pPr>
            <a:r>
              <a:rPr lang="ru-RU" sz="1700" dirty="0" smtClean="0">
                <a:solidFill>
                  <a:schemeClr val="tx1"/>
                </a:solidFill>
              </a:rPr>
              <a:t>1. Содержание </a:t>
            </a:r>
            <a:r>
              <a:rPr lang="ru-RU" sz="1700" dirty="0">
                <a:solidFill>
                  <a:schemeClr val="tx1"/>
                </a:solidFill>
              </a:rPr>
              <a:t>и условия организации обучения и воспитания лиц с ОВЗ определяются адаптированной образовательной программой, а для инвалидов в соответствии с индивидуальной программой реабилитации </a:t>
            </a:r>
            <a:r>
              <a:rPr lang="ru-RU" sz="1700" dirty="0" smtClean="0">
                <a:solidFill>
                  <a:schemeClr val="tx1"/>
                </a:solidFill>
              </a:rPr>
              <a:t>инвалида.</a:t>
            </a:r>
          </a:p>
          <a:p>
            <a:pPr marL="0" indent="0" algn="just" eaLnBrk="1" fontAlgn="auto" hangingPunct="1">
              <a:buClr>
                <a:schemeClr val="accent6">
                  <a:lumMod val="75000"/>
                </a:schemeClr>
              </a:buClr>
              <a:buFont typeface="Wingdings 3" pitchFamily="18" charset="2"/>
              <a:buNone/>
              <a:defRPr/>
            </a:pPr>
            <a:r>
              <a:rPr lang="ru-RU" sz="1700" dirty="0">
                <a:solidFill>
                  <a:schemeClr val="tx1"/>
                </a:solidFill>
              </a:rPr>
              <a:t>2. Общее образование обучающихся с ограниченными возможностями здоровья осуществляется в организациях, осуществляющих образовательную деятельность по адаптированным основным общеобразовательным программам. В таких организациях создаются специальные условия для получения образования указанными обучающимися</a:t>
            </a:r>
            <a:r>
              <a:rPr lang="ru-RU" sz="1700" dirty="0" smtClean="0">
                <a:solidFill>
                  <a:schemeClr val="tx1"/>
                </a:solidFill>
              </a:rPr>
              <a:t>.</a:t>
            </a:r>
          </a:p>
          <a:p>
            <a:pPr marL="0" indent="0" algn="just">
              <a:buClr>
                <a:schemeClr val="accent6">
                  <a:lumMod val="75000"/>
                </a:schemeClr>
              </a:buClr>
              <a:buNone/>
              <a:defRPr/>
            </a:pPr>
            <a:r>
              <a:rPr lang="ru-RU" sz="1700" dirty="0" smtClean="0"/>
              <a:t>3. 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 условия, без которых невозможно или затруднено освоение образовательных программ обучающимися с ограниченными возможностями здоровья.</a:t>
            </a:r>
          </a:p>
          <a:p>
            <a:pPr marL="0" indent="0" algn="just" eaLnBrk="1" fontAlgn="auto" hangingPunct="1">
              <a:buClr>
                <a:schemeClr val="accent6">
                  <a:lumMod val="75000"/>
                </a:schemeClr>
              </a:buClr>
              <a:buFont typeface="Wingdings 3" pitchFamily="18" charset="2"/>
              <a:buNone/>
              <a:defRPr/>
            </a:pPr>
            <a:endParaRPr lang="ru-RU" sz="1700" dirty="0">
              <a:solidFill>
                <a:schemeClr val="tx1"/>
              </a:solidFill>
            </a:endParaRPr>
          </a:p>
          <a:p>
            <a:pPr marL="0" indent="0" eaLnBrk="1" fontAlgn="auto" hangingPunct="1">
              <a:spcAft>
                <a:spcPts val="0"/>
              </a:spcAft>
              <a:buClrTx/>
              <a:buFont typeface="Wingdings 3" charset="2"/>
              <a:buNone/>
              <a:defRPr/>
            </a:pPr>
            <a:endParaRPr lang="ru-RU" sz="17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Объект 2"/>
          <p:cNvSpPr>
            <a:spLocks noGrp="1"/>
          </p:cNvSpPr>
          <p:nvPr>
            <p:ph sz="quarter" idx="4294967295"/>
          </p:nvPr>
        </p:nvSpPr>
        <p:spPr>
          <a:xfrm>
            <a:off x="214282" y="142852"/>
            <a:ext cx="8143931" cy="6357982"/>
          </a:xfrm>
          <a:prstGeom prst="rect">
            <a:avLst/>
          </a:prstGeom>
        </p:spPr>
        <p:txBody>
          <a:bodyPr>
            <a:normAutofit lnSpcReduction="10000"/>
          </a:bodyPr>
          <a:lstStyle/>
          <a:p>
            <a:pPr marL="0" indent="0" algn="just" eaLnBrk="1" hangingPunct="1">
              <a:buClrTx/>
              <a:buFont typeface="Wingdings 3" pitchFamily="18" charset="2"/>
              <a:buNone/>
            </a:pPr>
            <a:r>
              <a:rPr lang="ru-RU" altLang="ru-RU" sz="1600" dirty="0" smtClean="0">
                <a:solidFill>
                  <a:schemeClr val="tx1"/>
                </a:solidFill>
              </a:rPr>
              <a:t>4. Образование обучающихся с ограниченными возможностями здоровья может быть организовано как совместно с другими обучающимися, так и в</a:t>
            </a:r>
            <a:r>
              <a:rPr lang="ru-RU" altLang="ru-RU" sz="1600" b="1" dirty="0" smtClean="0">
                <a:solidFill>
                  <a:schemeClr val="tx1"/>
                </a:solidFill>
              </a:rPr>
              <a:t> </a:t>
            </a:r>
            <a:r>
              <a:rPr lang="ru-RU" altLang="ru-RU" sz="1600" dirty="0" smtClean="0">
                <a:solidFill>
                  <a:schemeClr val="tx1"/>
                </a:solidFill>
              </a:rPr>
              <a:t>отдельных классах, группах или в отдельных организациях, осуществляющих образовательную деятельность.</a:t>
            </a:r>
          </a:p>
          <a:p>
            <a:pPr marL="0" indent="0" algn="just" eaLnBrk="1" hangingPunct="1">
              <a:buClrTx/>
              <a:buFont typeface="Wingdings 3" pitchFamily="18" charset="2"/>
              <a:buNone/>
            </a:pPr>
            <a:r>
              <a:rPr lang="ru-RU" altLang="ru-RU" sz="1600" dirty="0" smtClean="0">
                <a:solidFill>
                  <a:schemeClr val="tx1"/>
                </a:solidFill>
              </a:rPr>
              <a:t>5. Отдельные организации, осуществляющие образовательную деятельность, создаются для глухих, слабослышащих, позднооглохших, слепых, слабовидящих, с тяжелыми нарушениями речи, с нарушениями опорно-двигательного аппарата, с задержкой психического развития, с умственной отсталостью, с расстройствами </a:t>
            </a:r>
            <a:r>
              <a:rPr lang="ru-RU" altLang="ru-RU" sz="1600" dirty="0" err="1" smtClean="0">
                <a:solidFill>
                  <a:schemeClr val="tx1"/>
                </a:solidFill>
              </a:rPr>
              <a:t>аутистического</a:t>
            </a:r>
            <a:r>
              <a:rPr lang="ru-RU" altLang="ru-RU" sz="1600" dirty="0" smtClean="0">
                <a:solidFill>
                  <a:schemeClr val="tx1"/>
                </a:solidFill>
              </a:rPr>
              <a:t> спектра, со сложными дефектами и других обучающихся с ограниченными возможностями здоровья. </a:t>
            </a:r>
          </a:p>
          <a:p>
            <a:pPr marL="0" indent="0" algn="just">
              <a:buClrTx/>
              <a:buNone/>
            </a:pPr>
            <a:r>
              <a:rPr lang="ru-RU" altLang="ru-RU" sz="1600" dirty="0" smtClean="0"/>
              <a:t>11. При получении образования обучающимся с ограниченными возможностями здоровья предоставляются бесплатно специальные учебники и учебные пособия, иная учебная литература, а также услуги </a:t>
            </a:r>
            <a:r>
              <a:rPr lang="ru-RU" altLang="ru-RU" sz="1600" dirty="0" err="1" smtClean="0"/>
              <a:t>сурдопереводчиков</a:t>
            </a:r>
            <a:r>
              <a:rPr lang="ru-RU" altLang="ru-RU" sz="1600" dirty="0" smtClean="0"/>
              <a:t> и </a:t>
            </a:r>
            <a:r>
              <a:rPr lang="ru-RU" altLang="ru-RU" sz="1600" dirty="0" err="1" smtClean="0"/>
              <a:t>тифлосурдопереводчиков</a:t>
            </a:r>
            <a:r>
              <a:rPr lang="ru-RU" altLang="ru-RU" sz="1600" dirty="0" smtClean="0"/>
              <a:t>. Указанная мера социальной поддержки является расходным обязательством субъекта Российской Федерации в отношении таких обучающихся, за исключением обучающихся за счет бюджетных ассигнований федерального бюджета. Для инвалидов, обучающихся за счет бюджетных ассигнований федерального бюджета, обеспечение этих мер социальной поддержки является расходным обязательством Российской Федерации. </a:t>
            </a:r>
          </a:p>
          <a:p>
            <a:pPr marL="0" indent="0" algn="just">
              <a:buClrTx/>
              <a:buNone/>
            </a:pPr>
            <a:r>
              <a:rPr lang="ru-RU" altLang="ru-RU" sz="1600" dirty="0" smtClean="0"/>
              <a:t>12. Государство в лице уполномоченных им органов государственной власти Российской Федерации и органов государственной власти субъектов Российской Федерации обеспечивает подготовку педагогических работников, владеющих специальными педагогическими подходами и методами обучения и воспитания обучающихся с ограниченными возможностями здоровья, и содействует привлечению таких работников в организации, осуществляющие образовательную деятельность.</a:t>
            </a:r>
          </a:p>
          <a:p>
            <a:pPr marL="0" indent="0" algn="just">
              <a:buClrTx/>
              <a:buNone/>
            </a:pPr>
            <a:endParaRPr lang="ru-RU" altLang="ru-RU" sz="1700" dirty="0" smtClean="0"/>
          </a:p>
          <a:p>
            <a:pPr marL="0" indent="0" algn="just">
              <a:buClrTx/>
              <a:buNone/>
            </a:pPr>
            <a:endParaRPr lang="ru-RU" altLang="ru-RU" sz="1700" dirty="0" smtClean="0"/>
          </a:p>
          <a:p>
            <a:pPr marL="0" indent="0" algn="just" eaLnBrk="1" hangingPunct="1">
              <a:buClrTx/>
              <a:buFont typeface="Wingdings 3" pitchFamily="18" charset="2"/>
              <a:buNone/>
            </a:pPr>
            <a:endParaRPr lang="ru-RU" altLang="ru-RU" sz="1700" b="1" dirty="0" smtClean="0">
              <a:solidFill>
                <a:schemeClr val="tx1"/>
              </a:solidFill>
            </a:endParaRPr>
          </a:p>
          <a:p>
            <a:pPr marL="0" indent="0" algn="just" eaLnBrk="1" hangingPunct="1">
              <a:buClrTx/>
              <a:buFont typeface="Wingdings 3" pitchFamily="18" charset="2"/>
              <a:buNone/>
            </a:pPr>
            <a:endParaRPr lang="ru-RU" altLang="ru-RU" sz="1700" dirty="0" smtClean="0">
              <a:solidFill>
                <a:schemeClr val="tx1"/>
              </a:solidFill>
            </a:endParaRPr>
          </a:p>
          <a:p>
            <a:pPr marL="0" indent="0" algn="just" eaLnBrk="1" hangingPunct="1">
              <a:buClrTx/>
              <a:buFont typeface="Wingdings 3" pitchFamily="18" charset="2"/>
              <a:buNone/>
            </a:pPr>
            <a:endParaRPr lang="ru-RU" altLang="ru-RU" sz="1700" dirty="0"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Объект 2"/>
          <p:cNvSpPr>
            <a:spLocks noGrp="1"/>
          </p:cNvSpPr>
          <p:nvPr>
            <p:ph sz="quarter" idx="4294967295"/>
          </p:nvPr>
        </p:nvSpPr>
        <p:spPr>
          <a:xfrm>
            <a:off x="251520" y="260648"/>
            <a:ext cx="7961339" cy="4895949"/>
          </a:xfrm>
          <a:prstGeom prst="rect">
            <a:avLst/>
          </a:prstGeom>
        </p:spPr>
        <p:txBody>
          <a:bodyPr/>
          <a:lstStyle/>
          <a:p>
            <a:pPr marL="0" indent="0" eaLnBrk="1" hangingPunct="1">
              <a:buClrTx/>
              <a:buFont typeface="Wingdings 3" pitchFamily="18" charset="2"/>
              <a:buNone/>
            </a:pPr>
            <a:endParaRPr lang="ru-RU" altLang="ru-RU" sz="1700" b="1" u="sng" dirty="0" smtClean="0">
              <a:solidFill>
                <a:schemeClr val="tx1"/>
              </a:solidFill>
            </a:endParaRPr>
          </a:p>
          <a:p>
            <a:pPr marL="0" indent="0" algn="just" eaLnBrk="1" hangingPunct="1">
              <a:buClrTx/>
              <a:buFont typeface="Wingdings 3" pitchFamily="18" charset="2"/>
              <a:buNone/>
            </a:pPr>
            <a:r>
              <a:rPr lang="ru-RU" altLang="ru-RU" dirty="0" smtClean="0">
                <a:solidFill>
                  <a:schemeClr val="tx1"/>
                </a:solidFill>
              </a:rPr>
              <a:t>Также </a:t>
            </a:r>
            <a:r>
              <a:rPr lang="ru-RU" altLang="ru-RU" b="1" dirty="0" smtClean="0">
                <a:solidFill>
                  <a:schemeClr val="tx1"/>
                </a:solidFill>
              </a:rPr>
              <a:t>Закон</a:t>
            </a:r>
            <a:r>
              <a:rPr lang="ru-RU" altLang="ru-RU" dirty="0" smtClean="0">
                <a:solidFill>
                  <a:schemeClr val="tx1"/>
                </a:solidFill>
              </a:rPr>
              <a:t> </a:t>
            </a:r>
            <a:r>
              <a:rPr lang="ru-RU" altLang="ru-RU" b="1" dirty="0" smtClean="0">
                <a:solidFill>
                  <a:schemeClr val="tx1"/>
                </a:solidFill>
              </a:rPr>
              <a:t>«Об образовании в Российской Федерации» </a:t>
            </a:r>
            <a:r>
              <a:rPr lang="ru-RU" altLang="ru-RU" dirty="0" smtClean="0">
                <a:solidFill>
                  <a:schemeClr val="tx1"/>
                </a:solidFill>
              </a:rPr>
              <a:t>содержит ряд статей (например, 34, 42, </a:t>
            </a:r>
            <a:r>
              <a:rPr lang="ru-RU" altLang="ru-RU" dirty="0" smtClean="0"/>
              <a:t>44, 48, </a:t>
            </a:r>
            <a:r>
              <a:rPr lang="ru-RU" altLang="ru-RU" dirty="0" smtClean="0">
                <a:solidFill>
                  <a:schemeClr val="tx1"/>
                </a:solidFill>
              </a:rPr>
              <a:t>55, 58, 59, 60), закрепляющих право детей с ограниченными возможностями здоровья, в том числе детей</a:t>
            </a:r>
            <a:r>
              <a:rPr lang="en-US" altLang="ru-RU" dirty="0" smtClean="0">
                <a:solidFill>
                  <a:schemeClr val="tx1"/>
                </a:solidFill>
              </a:rPr>
              <a:t> </a:t>
            </a:r>
            <a:r>
              <a:rPr lang="ru-RU" altLang="ru-RU" dirty="0" smtClean="0">
                <a:solidFill>
                  <a:schemeClr val="tx1"/>
                </a:solidFill>
              </a:rPr>
              <a:t>с инвалидностью, на получение качественного образования в соответствии с имеющимися у них потребностями и возможностями. Законом декларируется доступность образования, а также возможности адаптации системы образования к особенностям развития и подготовки обучающихся и воспитанников. </a:t>
            </a:r>
          </a:p>
          <a:p>
            <a:pPr marL="0" indent="0" eaLnBrk="1" hangingPunct="1">
              <a:buClrTx/>
              <a:buFont typeface="Wingdings 3" pitchFamily="18" charset="2"/>
              <a:buNone/>
            </a:pPr>
            <a:endParaRPr lang="ru-RU" altLang="ru-RU" sz="1700" dirty="0" smtClean="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285720" y="571480"/>
            <a:ext cx="8318500" cy="5857916"/>
          </a:xfrm>
          <a:prstGeom prst="rect">
            <a:avLst/>
          </a:prstGeom>
        </p:spPr>
        <p:txBody>
          <a:bodyPr rtlCol="0">
            <a:normAutofit fontScale="62500" lnSpcReduction="20000"/>
          </a:bodyPr>
          <a:lstStyle/>
          <a:p>
            <a:pPr marL="0" indent="0" eaLnBrk="1" fontAlgn="auto" hangingPunct="1">
              <a:spcAft>
                <a:spcPts val="0"/>
              </a:spcAft>
              <a:buClrTx/>
              <a:buFont typeface="Wingdings 3" charset="2"/>
              <a:buNone/>
              <a:defRPr/>
            </a:pPr>
            <a:r>
              <a:rPr lang="ru-RU" sz="2900" b="1" dirty="0" smtClean="0">
                <a:solidFill>
                  <a:schemeClr val="tx1"/>
                </a:solidFill>
              </a:rPr>
              <a:t>Статья </a:t>
            </a:r>
            <a:r>
              <a:rPr lang="ru-RU" sz="2900" b="1" dirty="0">
                <a:solidFill>
                  <a:schemeClr val="tx1"/>
                </a:solidFill>
              </a:rPr>
              <a:t>44. Права, обязанности и ответственность в сфере образования родителей (законных представителей) несовершеннолетних </a:t>
            </a:r>
            <a:r>
              <a:rPr lang="ru-RU" sz="2900" b="1" dirty="0" smtClean="0">
                <a:solidFill>
                  <a:schemeClr val="tx1"/>
                </a:solidFill>
              </a:rPr>
              <a:t>обучающихся</a:t>
            </a:r>
          </a:p>
          <a:p>
            <a:pPr marL="0" indent="0" eaLnBrk="1" fontAlgn="auto" hangingPunct="1">
              <a:spcAft>
                <a:spcPts val="0"/>
              </a:spcAft>
              <a:buClrTx/>
              <a:buFont typeface="Wingdings 3" charset="2"/>
              <a:buNone/>
              <a:defRPr/>
            </a:pPr>
            <a:endParaRPr lang="ru-RU" sz="2900" b="1" dirty="0" smtClean="0">
              <a:solidFill>
                <a:schemeClr val="tx1"/>
              </a:solidFill>
            </a:endParaRPr>
          </a:p>
          <a:p>
            <a:pPr marL="0" indent="0" algn="just" eaLnBrk="1" fontAlgn="auto" hangingPunct="1">
              <a:spcAft>
                <a:spcPts val="0"/>
              </a:spcAft>
              <a:buClrTx/>
              <a:buFont typeface="Wingdings 3" charset="2"/>
              <a:buNone/>
              <a:defRPr/>
            </a:pPr>
            <a:r>
              <a:rPr lang="ru-RU" sz="2900" dirty="0">
                <a:solidFill>
                  <a:schemeClr val="tx1"/>
                </a:solidFill>
              </a:rPr>
              <a:t>«Органы государственной власти и органы местного самоуправления, образовательные организации оказывают помощь родителям (законным представителям) несовершеннолетних обучающихся в воспитании детей, охране и укреплении их физического и психического здоровья, развитии индивидуальных способностей и необходимой коррекции нарушений их развития» (ст.44, п.2</a:t>
            </a:r>
            <a:r>
              <a:rPr lang="ru-RU" sz="2900" dirty="0" smtClean="0">
                <a:solidFill>
                  <a:schemeClr val="tx1"/>
                </a:solidFill>
              </a:rPr>
              <a:t>). </a:t>
            </a:r>
          </a:p>
          <a:p>
            <a:pPr marL="0" indent="0" algn="just" eaLnBrk="1" fontAlgn="auto" hangingPunct="1">
              <a:spcAft>
                <a:spcPts val="0"/>
              </a:spcAft>
              <a:buClrTx/>
              <a:buFont typeface="Wingdings 3" charset="2"/>
              <a:buNone/>
              <a:defRPr/>
            </a:pPr>
            <a:endParaRPr lang="ru-RU" sz="2900" dirty="0" smtClean="0">
              <a:solidFill>
                <a:schemeClr val="tx1"/>
              </a:solidFill>
            </a:endParaRPr>
          </a:p>
          <a:p>
            <a:pPr marL="0" indent="0" algn="just" eaLnBrk="1" fontAlgn="auto" hangingPunct="1">
              <a:spcAft>
                <a:spcPts val="0"/>
              </a:spcAft>
              <a:buClrTx/>
              <a:buFont typeface="Wingdings 3" charset="2"/>
              <a:buNone/>
              <a:defRPr/>
            </a:pPr>
            <a:r>
              <a:rPr lang="ru-RU" sz="2900" dirty="0">
                <a:solidFill>
                  <a:schemeClr val="tx1"/>
                </a:solidFill>
              </a:rPr>
              <a:t>Р</a:t>
            </a:r>
            <a:r>
              <a:rPr lang="ru-RU" sz="2900" dirty="0" smtClean="0">
                <a:solidFill>
                  <a:schemeClr val="tx1"/>
                </a:solidFill>
              </a:rPr>
              <a:t>одители </a:t>
            </a:r>
            <a:r>
              <a:rPr lang="ru-RU" sz="2900" dirty="0">
                <a:solidFill>
                  <a:schemeClr val="tx1"/>
                </a:solidFill>
              </a:rPr>
              <a:t>(законные представители) имеют право «присутствовать при обследовании детей психолого-медико-педагогической комиссией, обсуждении результатов обследования и рекомендаций, полученных по результатам обследования, высказывать свое мнение относительно предлагаемых условий для организации обучения и воспитания детей» (ст.44, п.3, пп.8</a:t>
            </a:r>
            <a:r>
              <a:rPr lang="ru-RU" sz="2900" dirty="0" smtClean="0">
                <a:solidFill>
                  <a:schemeClr val="tx1"/>
                </a:solidFill>
              </a:rPr>
              <a:t>).</a:t>
            </a:r>
          </a:p>
          <a:p>
            <a:pPr marL="0" indent="0" algn="just" eaLnBrk="1" fontAlgn="auto" hangingPunct="1">
              <a:spcAft>
                <a:spcPts val="0"/>
              </a:spcAft>
              <a:buClrTx/>
              <a:buFont typeface="Wingdings 3" charset="2"/>
              <a:buNone/>
              <a:defRPr/>
            </a:pPr>
            <a:endParaRPr lang="ru-RU" sz="2900" dirty="0" smtClean="0">
              <a:solidFill>
                <a:schemeClr val="tx1"/>
              </a:solidFill>
            </a:endParaRPr>
          </a:p>
          <a:p>
            <a:pPr marL="0" indent="0" algn="just" eaLnBrk="1" fontAlgn="auto" hangingPunct="1">
              <a:spcAft>
                <a:spcPts val="0"/>
              </a:spcAft>
              <a:buClrTx/>
              <a:buFont typeface="Wingdings 3" charset="2"/>
              <a:buNone/>
              <a:defRPr/>
            </a:pPr>
            <a:r>
              <a:rPr lang="ru-RU" sz="2900" dirty="0">
                <a:solidFill>
                  <a:schemeClr val="tx1"/>
                </a:solidFill>
              </a:rPr>
              <a:t>Также в статье 44 определены обязанности родителей (законных представителей) в отношении обеспечения получения детьми общего образования, в отношении соблюдения правил и регламентов образовательной организации и уважении чести и достоинства обучающихся и работников организации, осуществляющей образовательную </a:t>
            </a:r>
            <a:r>
              <a:rPr lang="ru-RU" sz="2900" dirty="0" smtClean="0">
                <a:solidFill>
                  <a:schemeClr val="tx1"/>
                </a:solidFill>
              </a:rPr>
              <a:t> деятельность</a:t>
            </a:r>
            <a:r>
              <a:rPr lang="ru-RU" dirty="0" smtClean="0">
                <a:solidFill>
                  <a:schemeClr val="tx1"/>
                </a:solidFill>
              </a:rPr>
              <a:t>.</a:t>
            </a:r>
            <a:endParaRPr lang="ru-RU"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Объект 2"/>
          <p:cNvSpPr>
            <a:spLocks noGrp="1"/>
          </p:cNvSpPr>
          <p:nvPr>
            <p:ph sz="quarter" idx="4294967295"/>
          </p:nvPr>
        </p:nvSpPr>
        <p:spPr>
          <a:xfrm>
            <a:off x="428596" y="928670"/>
            <a:ext cx="7818463" cy="4951412"/>
          </a:xfrm>
          <a:prstGeom prst="rect">
            <a:avLst/>
          </a:prstGeom>
        </p:spPr>
        <p:txBody>
          <a:bodyPr>
            <a:normAutofit lnSpcReduction="10000"/>
          </a:bodyPr>
          <a:lstStyle/>
          <a:p>
            <a:pPr marL="0" indent="0" algn="just" eaLnBrk="1" hangingPunct="1">
              <a:spcBef>
                <a:spcPct val="0"/>
              </a:spcBef>
              <a:buClrTx/>
              <a:buFont typeface="Wingdings 3" pitchFamily="18" charset="2"/>
              <a:buNone/>
            </a:pPr>
            <a:endParaRPr lang="ru-RU" altLang="ru-RU" sz="1700" b="1" dirty="0" smtClean="0">
              <a:solidFill>
                <a:schemeClr val="tx1"/>
              </a:solidFill>
            </a:endParaRPr>
          </a:p>
          <a:p>
            <a:pPr marL="0" indent="0" algn="just" eaLnBrk="1" hangingPunct="1">
              <a:spcBef>
                <a:spcPct val="0"/>
              </a:spcBef>
              <a:buClrTx/>
              <a:buFont typeface="Wingdings 3" pitchFamily="18" charset="2"/>
              <a:buNone/>
            </a:pPr>
            <a:r>
              <a:rPr lang="ru-RU" altLang="ru-RU" sz="2800" b="1" dirty="0" smtClean="0">
                <a:solidFill>
                  <a:schemeClr val="tx1"/>
                </a:solidFill>
              </a:rPr>
              <a:t>Статья 48</a:t>
            </a:r>
            <a:r>
              <a:rPr lang="ru-RU" altLang="ru-RU" sz="2800" dirty="0" smtClean="0">
                <a:solidFill>
                  <a:schemeClr val="tx1"/>
                </a:solidFill>
              </a:rPr>
              <a:t> «Обязанности и ответственность педагогических работников» обязывает педагогических работников образовательных организаций «… учитывать особенности психофизического развития обучающихся и состояние их здоровья, соблюдать специальные условия, необходимые для получения образования лицами с ограниченными возможностями здоровья, взаимодействовать при необходимости с медицинскими организациями…» (п. 1, пп.6).</a:t>
            </a:r>
          </a:p>
          <a:p>
            <a:pPr marL="0" indent="0" algn="just" eaLnBrk="1" hangingPunct="1">
              <a:spcBef>
                <a:spcPct val="0"/>
              </a:spcBef>
              <a:buClrTx/>
              <a:buFont typeface="Wingdings 3" pitchFamily="18" charset="2"/>
              <a:buNone/>
            </a:pPr>
            <a:endParaRPr lang="ru-RU" altLang="ru-RU" sz="1700" dirty="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Объект 2"/>
          <p:cNvSpPr>
            <a:spLocks noGrp="1"/>
          </p:cNvSpPr>
          <p:nvPr>
            <p:ph sz="quarter" idx="4294967295"/>
          </p:nvPr>
        </p:nvSpPr>
        <p:spPr>
          <a:xfrm>
            <a:off x="428596" y="571480"/>
            <a:ext cx="7786742" cy="4808537"/>
          </a:xfrm>
          <a:prstGeom prst="rect">
            <a:avLst/>
          </a:prstGeom>
        </p:spPr>
        <p:txBody>
          <a:bodyPr>
            <a:normAutofit fontScale="92500" lnSpcReduction="20000"/>
          </a:bodyPr>
          <a:lstStyle/>
          <a:p>
            <a:pPr marL="0" indent="0" algn="just" eaLnBrk="1" hangingPunct="1">
              <a:buClrTx/>
              <a:buFont typeface="Wingdings 3" pitchFamily="18" charset="2"/>
              <a:buNone/>
            </a:pPr>
            <a:r>
              <a:rPr lang="ru-RU" altLang="ru-RU" b="1" dirty="0" smtClean="0">
                <a:solidFill>
                  <a:schemeClr val="tx1"/>
                </a:solidFill>
              </a:rPr>
              <a:t>Статья 55</a:t>
            </a:r>
            <a:r>
              <a:rPr lang="ru-RU" altLang="ru-RU" dirty="0" smtClean="0">
                <a:solidFill>
                  <a:schemeClr val="tx1"/>
                </a:solidFill>
              </a:rPr>
              <a:t> «Общие требования к приему на обучение в организацию, осуществляющую образовательную деятельность» обозначает особенности приема детей с ОВЗ и инвалидностью в образовательные организации: </a:t>
            </a:r>
          </a:p>
          <a:p>
            <a:pPr marL="0" indent="0" algn="just" eaLnBrk="1" hangingPunct="1">
              <a:buClrTx/>
              <a:buFont typeface="Wingdings 3" pitchFamily="18" charset="2"/>
              <a:buNone/>
            </a:pPr>
            <a:endParaRPr lang="ru-RU" altLang="ru-RU" dirty="0" smtClean="0"/>
          </a:p>
          <a:p>
            <a:pPr marL="0" indent="0" algn="just" eaLnBrk="1" hangingPunct="1">
              <a:buClrTx/>
              <a:buFont typeface="Wingdings 3" pitchFamily="18" charset="2"/>
              <a:buNone/>
            </a:pPr>
            <a:r>
              <a:rPr lang="ru-RU" altLang="ru-RU" dirty="0" smtClean="0">
                <a:solidFill>
                  <a:schemeClr val="tx1"/>
                </a:solidFill>
              </a:rPr>
              <a:t>«..  Прием на обучение по основным общеобразовательным программам проводится на общедоступной основе, если иное не предусмотрено настоящим Федеральным законом. </a:t>
            </a:r>
          </a:p>
          <a:p>
            <a:pPr marL="0" indent="0" algn="just" eaLnBrk="1" hangingPunct="1">
              <a:buClrTx/>
              <a:buFont typeface="Wingdings 3" pitchFamily="18" charset="2"/>
              <a:buNone/>
            </a:pPr>
            <a:r>
              <a:rPr lang="ru-RU" altLang="ru-RU" dirty="0" smtClean="0">
                <a:solidFill>
                  <a:schemeClr val="tx1"/>
                </a:solidFill>
              </a:rPr>
              <a:t>Дети с ограниченными возможностями здоровья принимаются на обучение по адаптированной основной общеобразовательной программе только с согласия родителей (законных представителей) и на основании рекомендаций </a:t>
            </a:r>
            <a:r>
              <a:rPr lang="ru-RU" altLang="ru-RU" dirty="0" err="1" smtClean="0">
                <a:solidFill>
                  <a:schemeClr val="tx1"/>
                </a:solidFill>
              </a:rPr>
              <a:t>психолого-медико-педагогической</a:t>
            </a:r>
            <a:r>
              <a:rPr lang="ru-RU" altLang="ru-RU" dirty="0" smtClean="0">
                <a:solidFill>
                  <a:schemeClr val="tx1"/>
                </a:solidFill>
              </a:rPr>
              <a:t> комиссии</a:t>
            </a:r>
            <a:r>
              <a:rPr lang="ru-RU" altLang="ru-RU" sz="1700" dirty="0" smtClean="0">
                <a:solidFill>
                  <a:schemeClr val="tx1"/>
                </a:solidFill>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71480"/>
            <a:ext cx="8286808" cy="6247864"/>
          </a:xfrm>
          <a:prstGeom prst="rect">
            <a:avLst/>
          </a:prstGeom>
        </p:spPr>
        <p:txBody>
          <a:bodyPr wrap="square">
            <a:spAutoFit/>
          </a:bodyPr>
          <a:lstStyle/>
          <a:p>
            <a:pPr fontAlgn="base"/>
            <a:r>
              <a:rPr lang="ru-RU" sz="2000" b="1" u="sng" dirty="0" smtClean="0">
                <a:latin typeface="Times New Roman" pitchFamily="18" charset="0"/>
                <a:cs typeface="Times New Roman" pitchFamily="18" charset="0"/>
              </a:rPr>
              <a:t>Указы правительства РФ</a:t>
            </a:r>
          </a:p>
          <a:p>
            <a:pPr fontAlgn="base"/>
            <a:endParaRPr lang="ru-RU" sz="2000" dirty="0" smtClean="0">
              <a:latin typeface="Times New Roman" pitchFamily="18" charset="0"/>
              <a:cs typeface="Times New Roman" pitchFamily="18" charset="0"/>
            </a:endParaRPr>
          </a:p>
          <a:p>
            <a:pPr fontAlgn="base"/>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Концепция долгосрочного социально-экономического развития на территории РФ на период до 2020 года</a:t>
            </a:r>
            <a:r>
              <a:rPr lang="ru-RU" sz="2000" dirty="0" smtClean="0">
                <a:latin typeface="Times New Roman" pitchFamily="18" charset="0"/>
                <a:cs typeface="Times New Roman" pitchFamily="18" charset="0"/>
              </a:rPr>
              <a:t> Распоряжение Правительства РФ от 17.11.2008г.  №  1662-р</a:t>
            </a:r>
          </a:p>
          <a:p>
            <a:pPr fontAlgn="base"/>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 Концепции Федеральной целевой программы развития образования на 2011 — 2015 годы</a:t>
            </a:r>
            <a:r>
              <a:rPr lang="ru-RU" sz="2000" dirty="0" smtClean="0">
                <a:latin typeface="Times New Roman" pitchFamily="18" charset="0"/>
                <a:cs typeface="Times New Roman" pitchFamily="18" charset="0"/>
              </a:rPr>
              <a:t> Распоряжение Правительства РФ от 07.02.2011г.  №  163-р</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 Национальной стратегии действий в интересах детей на 2012 — 2017 годы </a:t>
            </a:r>
            <a:r>
              <a:rPr lang="ru-RU" sz="2000" dirty="0" smtClean="0">
                <a:latin typeface="Times New Roman" pitchFamily="18" charset="0"/>
                <a:cs typeface="Times New Roman" pitchFamily="18" charset="0"/>
              </a:rPr>
              <a:t>Указ Президента РФ от 01.06.2012г.  № 761</a:t>
            </a:r>
          </a:p>
          <a:p>
            <a:pPr fontAlgn="base"/>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Национальная образовательная инициатива «Наша новая школа»</a:t>
            </a:r>
            <a:r>
              <a:rPr lang="ru-RU" sz="2000" dirty="0" smtClean="0">
                <a:latin typeface="Times New Roman" pitchFamily="18" charset="0"/>
                <a:cs typeface="Times New Roman" pitchFamily="18" charset="0"/>
              </a:rPr>
              <a:t>Утверждена Президентом Российской Федерации Д. Медведевым от 04.02.2010г.  № Пр-271</a:t>
            </a:r>
          </a:p>
          <a:p>
            <a:pPr fontAlgn="base"/>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 государственной программе Российской Федерации «Доступная среда на 2011 – 2015 годы»</a:t>
            </a:r>
            <a:r>
              <a:rPr lang="ru-RU" sz="2000" dirty="0" smtClean="0">
                <a:latin typeface="Times New Roman" pitchFamily="18" charset="0"/>
                <a:cs typeface="Times New Roman" pitchFamily="18" charset="0"/>
              </a:rPr>
              <a:t> Постановление правительства от 17.03.2011г.  № 175</a:t>
            </a:r>
            <a:endParaRPr lang="ru-RU"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71400"/>
            <a:ext cx="8501122" cy="7017306"/>
          </a:xfrm>
          <a:prstGeom prst="rect">
            <a:avLst/>
          </a:prstGeom>
        </p:spPr>
        <p:txBody>
          <a:bodyPr wrap="square">
            <a:spAutoFit/>
          </a:bodyPr>
          <a:lstStyle/>
          <a:p>
            <a:pPr fontAlgn="base"/>
            <a:endParaRPr lang="ru-RU" dirty="0" smtClean="0"/>
          </a:p>
          <a:p>
            <a:pPr fontAlgn="base"/>
            <a:r>
              <a:rPr lang="ru-RU" dirty="0" smtClean="0"/>
              <a:t>• </a:t>
            </a:r>
            <a:r>
              <a:rPr lang="ru-RU" b="1" dirty="0" smtClean="0">
                <a:latin typeface="Times New Roman" pitchFamily="18" charset="0"/>
                <a:cs typeface="Times New Roman" pitchFamily="18" charset="0"/>
              </a:rPr>
              <a:t>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r>
              <a:rPr lang="ru-RU" dirty="0" smtClean="0">
                <a:latin typeface="Times New Roman" pitchFamily="18" charset="0"/>
                <a:cs typeface="Times New Roman" pitchFamily="18" charset="0"/>
              </a:rPr>
              <a:t> Приказ Министерства образования и науки Российской Федерации от 30.08.2013 г. № 1014 </a:t>
            </a:r>
          </a:p>
          <a:p>
            <a:pPr fontAlgn="base"/>
            <a:endParaRPr lang="ru-RU" b="1" dirty="0" smtClean="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a:t>
            </a:r>
            <a:r>
              <a:rPr lang="ru-RU" dirty="0" smtClean="0">
                <a:latin typeface="Times New Roman" pitchFamily="18" charset="0"/>
                <a:cs typeface="Times New Roman" pitchFamily="18" charset="0"/>
              </a:rPr>
              <a:t> Приказ Министерства образования и науки Российской Федерации от 30.08.2013 г. № 1015</a:t>
            </a:r>
          </a:p>
          <a:p>
            <a:pPr fontAlgn="base"/>
            <a:endParaRPr lang="ru-RU" dirty="0" smtClean="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 ОБ УТВЕРЖДЕНИИ ПОРЯДКА ПРИЕМА НА ОБУЧЕНИЕ ПО ОБРАЗОВАТЕЛЬНЫМ ПРОГРАММАМ ДОШКОЛЬНОГО ОБРАЗОВАНИЯ</a:t>
            </a:r>
            <a:r>
              <a:rPr lang="ru-RU" dirty="0" smtClean="0">
                <a:latin typeface="Times New Roman" pitchFamily="18" charset="0"/>
                <a:cs typeface="Times New Roman" pitchFamily="18" charset="0"/>
              </a:rPr>
              <a:t> Приказ Министерства образования и науки Российской Федерации от 08.04. 2014 г. № 293</a:t>
            </a:r>
          </a:p>
          <a:p>
            <a:pPr fontAlgn="base"/>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ОБ УТВЕРЖДЕНИИ ПОРЯДКА ПРИЕМА ГРАЖДАН НА ОБУЧЕНИЕ ПО ОБРАЗОВАТЕЛЬНЫМ ПРОГРАММАМ НАЧАЛЬНОГО ОБЩЕГО, ОСНОВНОГО ОБЩЕГО И СРЕДНЕГО ОБЩЕГО</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ОБРАЗОВАНИЯ</a:t>
            </a:r>
            <a:r>
              <a:rPr lang="ru-RU" dirty="0" smtClean="0">
                <a:latin typeface="Times New Roman" pitchFamily="18" charset="0"/>
                <a:cs typeface="Times New Roman" pitchFamily="18" charset="0"/>
              </a:rPr>
              <a:t> Приказ Министерства образования и науки Российской Федерации от 22.01. 2014 г. № 32</a:t>
            </a:r>
          </a:p>
          <a:p>
            <a:pPr fontAlgn="base"/>
            <a:r>
              <a:rPr lang="ru-RU" dirty="0" smtClean="0"/>
              <a:t/>
            </a:r>
            <a:br>
              <a:rPr lang="ru-RU" dirty="0" smtClean="0"/>
            </a:b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358246" cy="6709529"/>
          </a:xfrm>
          <a:prstGeom prst="rect">
            <a:avLst/>
          </a:prstGeom>
        </p:spPr>
        <p:txBody>
          <a:bodyPr wrap="square">
            <a:spAutoFit/>
          </a:bodyPr>
          <a:lstStyle/>
          <a:p>
            <a:pPr fontAlgn="base"/>
            <a:endParaRPr lang="ru-RU" sz="1600" dirty="0" smtClean="0"/>
          </a:p>
          <a:p>
            <a:pPr fontAlgn="base"/>
            <a:r>
              <a:rPr lang="ru-RU" sz="1600" dirty="0" smtClean="0"/>
              <a:t>• </a:t>
            </a:r>
            <a:r>
              <a:rPr lang="ru-RU" sz="1600" b="1" dirty="0" smtClean="0"/>
              <a:t> </a:t>
            </a:r>
            <a:r>
              <a:rPr lang="ru-RU" b="1" dirty="0" smtClean="0">
                <a:latin typeface="Times New Roman" pitchFamily="18" charset="0"/>
                <a:cs typeface="Times New Roman" pitchFamily="18" charset="0"/>
              </a:rPr>
              <a:t>Об утверждении федерального государственного образовательного стандарта дошкольного образования</a:t>
            </a:r>
            <a:r>
              <a:rPr lang="ru-RU" dirty="0" smtClean="0">
                <a:latin typeface="Times New Roman" pitchFamily="18" charset="0"/>
                <a:cs typeface="Times New Roman" pitchFamily="18" charset="0"/>
              </a:rPr>
              <a:t> Приказ Министерства образования и науки РФ от 17.10.2013 г. №1155 </a:t>
            </a:r>
          </a:p>
          <a:p>
            <a:pPr fontAlgn="base"/>
            <a:endParaRPr lang="ru-RU" dirty="0" smtClean="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Комментарии к ФГОС дошкольного образования Письмо Министерства образования и науки</a:t>
            </a:r>
            <a:r>
              <a:rPr lang="ru-RU" dirty="0" smtClean="0">
                <a:latin typeface="Times New Roman" pitchFamily="18" charset="0"/>
                <a:cs typeface="Times New Roman" pitchFamily="18" charset="0"/>
              </a:rPr>
              <a:t> РФ от 28.02.2014 г. № 08-249</a:t>
            </a:r>
          </a:p>
          <a:p>
            <a:pPr fontAlgn="base"/>
            <a:endParaRPr lang="ru-RU" b="1" dirty="0" smtClean="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Об утверждении и введении в действие федерального государственного образовательного стандарта начального общего образования</a:t>
            </a:r>
            <a:r>
              <a:rPr lang="ru-RU" dirty="0" smtClean="0">
                <a:latin typeface="Times New Roman" pitchFamily="18" charset="0"/>
                <a:cs typeface="Times New Roman" pitchFamily="18" charset="0"/>
              </a:rPr>
              <a:t> Приказ Министерства образования и науки РФ от 06.10.2009г. №  373</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Об утверждении федерального государственного образовательного стандарта основного общего образования</a:t>
            </a:r>
            <a:r>
              <a:rPr lang="ru-RU" dirty="0" smtClean="0">
                <a:latin typeface="Times New Roman" pitchFamily="18" charset="0"/>
                <a:cs typeface="Times New Roman" pitchFamily="18" charset="0"/>
              </a:rPr>
              <a:t> Приказ Министерства образования и науки РФ от 17.12.2010 г. N 1897</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b="1" dirty="0" smtClean="0">
                <a:solidFill>
                  <a:srgbClr val="FF0000"/>
                </a:solidFill>
                <a:latin typeface="Times New Roman" pitchFamily="18" charset="0"/>
                <a:cs typeface="Times New Roman" pitchFamily="18" charset="0"/>
              </a:rPr>
              <a:t>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a:t>
            </a:r>
            <a:r>
              <a:rPr lang="ru-RU" dirty="0" smtClean="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Приказ Министерства образования и науки РФ от 19.12.2014 г. №1598</a:t>
            </a:r>
          </a:p>
          <a:p>
            <a:pPr fontAlgn="base"/>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b="1" dirty="0" smtClean="0">
                <a:solidFill>
                  <a:srgbClr val="FF0000"/>
                </a:solidFill>
                <a:latin typeface="Times New Roman" pitchFamily="18" charset="0"/>
                <a:cs typeface="Times New Roman" pitchFamily="18" charset="0"/>
              </a:rPr>
              <a:t>Об утверждении федерального государственного образовательного стандарта обучающихся с умственной отсталостью</a:t>
            </a:r>
            <a:r>
              <a:rPr lang="ru-RU" dirty="0" smtClean="0">
                <a:latin typeface="Times New Roman" pitchFamily="18" charset="0"/>
                <a:cs typeface="Times New Roman" pitchFamily="18" charset="0"/>
              </a:rPr>
              <a:t> (интеллектуальными нарушениями) Приказ Министерства образования и науки РФ от 19.12. 2014 г. №1599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908720"/>
            <a:ext cx="7920880" cy="4339650"/>
          </a:xfrm>
          <a:prstGeom prst="rect">
            <a:avLst/>
          </a:prstGeom>
        </p:spPr>
        <p:txBody>
          <a:bodyPr wrap="square">
            <a:spAutoFit/>
          </a:bodyPr>
          <a:lstStyle/>
          <a:p>
            <a:r>
              <a:rPr lang="ru-RU" sz="2800" dirty="0" smtClean="0">
                <a:solidFill>
                  <a:srgbClr val="FF0000"/>
                </a:solidFill>
                <a:latin typeface="Times New Roman" pitchFamily="18" charset="0"/>
                <a:cs typeface="Times New Roman" pitchFamily="18" charset="0"/>
              </a:rPr>
              <a:t>О введении ФГОС </a:t>
            </a:r>
            <a:r>
              <a:rPr lang="ru-RU" sz="2800" dirty="0" smtClean="0">
                <a:solidFill>
                  <a:srgbClr val="FF0000"/>
                </a:solidFill>
                <a:latin typeface="Times New Roman" pitchFamily="18" charset="0"/>
                <a:cs typeface="Times New Roman" pitchFamily="18" charset="0"/>
              </a:rPr>
              <a:t>ОВЗ </a:t>
            </a:r>
            <a:r>
              <a:rPr lang="ru-RU" dirty="0" smtClean="0">
                <a:latin typeface="Times New Roman" pitchFamily="18" charset="0"/>
                <a:cs typeface="Times New Roman" pitchFamily="18" charset="0"/>
              </a:rPr>
              <a:t>Письмо Министерства образования и науки Российской Федерации  </a:t>
            </a:r>
            <a:r>
              <a:rPr lang="ru-RU" dirty="0" smtClean="0">
                <a:latin typeface="Times New Roman" pitchFamily="18" charset="0"/>
                <a:cs typeface="Times New Roman" pitchFamily="18" charset="0"/>
              </a:rPr>
              <a:t>от 11 03.2016г. № ВК – </a:t>
            </a:r>
            <a:r>
              <a:rPr lang="ru-RU" dirty="0" smtClean="0">
                <a:latin typeface="Times New Roman" pitchFamily="18" charset="0"/>
                <a:cs typeface="Times New Roman" pitchFamily="18" charset="0"/>
              </a:rPr>
              <a:t>452/07</a:t>
            </a: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pPr algn="ctr"/>
            <a:r>
              <a:rPr lang="ru-RU" sz="2800" dirty="0" smtClean="0">
                <a:solidFill>
                  <a:srgbClr val="FF0000"/>
                </a:solidFill>
                <a:latin typeface="Times New Roman" pitchFamily="18" charset="0"/>
                <a:cs typeface="Times New Roman" pitchFamily="18" charset="0"/>
              </a:rPr>
              <a:t>Предложения </a:t>
            </a:r>
            <a:r>
              <a:rPr lang="ru-RU" sz="2800" dirty="0" smtClean="0">
                <a:solidFill>
                  <a:srgbClr val="FF0000"/>
                </a:solidFill>
                <a:latin typeface="Times New Roman" pitchFamily="18" charset="0"/>
                <a:cs typeface="Times New Roman" pitchFamily="18" charset="0"/>
              </a:rPr>
              <a:t>и рекомендации по внедрению специальных федеральных образовательных стандартов, в том числе по совершенствованию нормативной и методической базы, описание механизмов внедрения  СФГОС</a:t>
            </a:r>
          </a:p>
          <a:p>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250825" y="1714500"/>
            <a:ext cx="8178827" cy="2650604"/>
          </a:xfrm>
          <a:prstGeom prst="rect">
            <a:avLst/>
          </a:prstGeom>
        </p:spPr>
        <p:txBody>
          <a:bodyPr rtlCol="0">
            <a:normAutofit fontScale="25000" lnSpcReduction="20000"/>
          </a:bodyPr>
          <a:lstStyle/>
          <a:p>
            <a:pPr marL="0" indent="0" eaLnBrk="1" fontAlgn="auto" hangingPunct="1">
              <a:lnSpc>
                <a:spcPct val="150000"/>
              </a:lnSpc>
              <a:spcBef>
                <a:spcPts val="0"/>
              </a:spcBef>
              <a:spcAft>
                <a:spcPts val="0"/>
              </a:spcAft>
              <a:buClr>
                <a:schemeClr val="accent6">
                  <a:lumMod val="75000"/>
                </a:schemeClr>
              </a:buClr>
              <a:buFont typeface="Wingdings 3" charset="2"/>
              <a:buNone/>
              <a:defRPr/>
            </a:pPr>
            <a:endParaRPr lang="ru-RU" sz="2900" dirty="0" smtClean="0">
              <a:solidFill>
                <a:schemeClr val="tx1"/>
              </a:solidFill>
              <a:cs typeface="Times New Roman" panose="02020603050405020304" pitchFamily="18" charset="0"/>
            </a:endParaRPr>
          </a:p>
          <a:p>
            <a:pPr marL="0" indent="0" algn="just" eaLnBrk="1" fontAlgn="auto" hangingPunct="1">
              <a:lnSpc>
                <a:spcPct val="150000"/>
              </a:lnSpc>
              <a:spcBef>
                <a:spcPts val="0"/>
              </a:spcBef>
              <a:spcAft>
                <a:spcPts val="0"/>
              </a:spcAft>
              <a:buClr>
                <a:schemeClr val="accent6">
                  <a:lumMod val="75000"/>
                </a:schemeClr>
              </a:buClr>
              <a:buFont typeface="Wingdings 3" pitchFamily="18" charset="2"/>
              <a:buNone/>
              <a:defRPr/>
            </a:pPr>
            <a:endParaRPr lang="ru-RU" dirty="0" smtClean="0">
              <a:solidFill>
                <a:schemeClr val="tx1"/>
              </a:solidFill>
            </a:endParaRPr>
          </a:p>
          <a:p>
            <a:pPr marL="0" indent="0" algn="just" eaLnBrk="1" fontAlgn="auto" hangingPunct="1">
              <a:lnSpc>
                <a:spcPct val="150000"/>
              </a:lnSpc>
              <a:spcBef>
                <a:spcPts val="0"/>
              </a:spcBef>
              <a:spcAft>
                <a:spcPts val="0"/>
              </a:spcAft>
              <a:buClr>
                <a:schemeClr val="accent6">
                  <a:lumMod val="75000"/>
                </a:schemeClr>
              </a:buClr>
              <a:buFont typeface="Wingdings 3" pitchFamily="18" charset="2"/>
              <a:buNone/>
              <a:defRPr/>
            </a:pPr>
            <a:r>
              <a:rPr lang="ru-RU" sz="7200" dirty="0" smtClean="0">
                <a:solidFill>
                  <a:schemeClr val="tx1"/>
                </a:solidFill>
                <a:latin typeface="Times New Roman" pitchFamily="18" charset="0"/>
                <a:cs typeface="Times New Roman" pitchFamily="18" charset="0"/>
              </a:rPr>
              <a:t>Создание </a:t>
            </a:r>
            <a:r>
              <a:rPr lang="ru-RU" sz="7200" dirty="0">
                <a:solidFill>
                  <a:schemeClr val="tx1"/>
                </a:solidFill>
                <a:latin typeface="Times New Roman" pitchFamily="18" charset="0"/>
                <a:cs typeface="Times New Roman" pitchFamily="18" charset="0"/>
              </a:rPr>
              <a:t>инклюзивной среды – одна из актуальных задач государственной политики современной России в области образования. Обеспечение равного доступа к образованию всем обучающимся и организация учебного процесса с учетом их способностей, потребностей, особенностей психофизического развития является одним из значимых приоритетов инклюзии. Образовательные организации, в которых обучаются дети с ОВЗ и инвалидностью, стремятся создать условия для реализации потенциала каждого ребенка. Квалифицированная поддержка процессов обучения и воспитания детей с особыми образовательными потребностями опирается на нормативную правовую базу. Рассмотрим нормативные документы, которые учитываются в деятельности образовательного учреждения, реализующего инклюзивную практику в России.</a:t>
            </a:r>
          </a:p>
          <a:p>
            <a:pPr marL="0" indent="0" eaLnBrk="1" fontAlgn="auto" hangingPunct="1">
              <a:lnSpc>
                <a:spcPct val="150000"/>
              </a:lnSpc>
              <a:spcBef>
                <a:spcPts val="0"/>
              </a:spcBef>
              <a:spcAft>
                <a:spcPts val="0"/>
              </a:spcAft>
              <a:buClr>
                <a:schemeClr val="accent6">
                  <a:lumMod val="75000"/>
                </a:schemeClr>
              </a:buClr>
              <a:buFont typeface="Wingdings 3" charset="2"/>
              <a:buNone/>
              <a:defRPr/>
            </a:pPr>
            <a:endParaRPr lang="ru-RU" sz="5000" dirty="0" smtClean="0">
              <a:solidFill>
                <a:schemeClr val="tx1"/>
              </a:solidFill>
              <a:latin typeface="Times New Roman" pitchFamily="18" charset="0"/>
              <a:cs typeface="Times New Roman" pitchFamily="18" charset="0"/>
            </a:endParaRPr>
          </a:p>
          <a:p>
            <a:pPr marL="0" indent="0" eaLnBrk="1" fontAlgn="auto" hangingPunct="1">
              <a:lnSpc>
                <a:spcPct val="150000"/>
              </a:lnSpc>
              <a:spcBef>
                <a:spcPts val="0"/>
              </a:spcBef>
              <a:spcAft>
                <a:spcPts val="0"/>
              </a:spcAft>
              <a:buClr>
                <a:schemeClr val="accent6">
                  <a:lumMod val="75000"/>
                </a:schemeClr>
              </a:buClr>
              <a:buFont typeface="Wingdings 3" charset="2"/>
              <a:buNone/>
              <a:defRPr/>
            </a:pPr>
            <a:endParaRPr lang="ru-RU" sz="5000" dirty="0" smtClean="0">
              <a:solidFill>
                <a:schemeClr val="tx1"/>
              </a:solidFill>
              <a:latin typeface="Times New Roman" pitchFamily="18" charset="0"/>
              <a:cs typeface="Times New Roman" pitchFamily="18" charset="0"/>
            </a:endParaRPr>
          </a:p>
          <a:p>
            <a:pPr marL="0" indent="0" eaLnBrk="1" fontAlgn="auto" hangingPunct="1">
              <a:lnSpc>
                <a:spcPct val="150000"/>
              </a:lnSpc>
              <a:spcBef>
                <a:spcPts val="0"/>
              </a:spcBef>
              <a:spcAft>
                <a:spcPts val="0"/>
              </a:spcAft>
              <a:buClr>
                <a:schemeClr val="accent6">
                  <a:lumMod val="75000"/>
                </a:schemeClr>
              </a:buClr>
              <a:buFont typeface="Wingdings 3" charset="2"/>
              <a:buNone/>
              <a:defRPr/>
            </a:pPr>
            <a:endParaRPr lang="ru-RU" sz="5000" dirty="0" smtClean="0">
              <a:solidFill>
                <a:schemeClr val="tx1"/>
              </a:solidFill>
              <a:latin typeface="Times New Roman" pitchFamily="18" charset="0"/>
              <a:cs typeface="Times New Roman" pitchFamily="18" charset="0"/>
            </a:endParaRPr>
          </a:p>
          <a:p>
            <a:pPr marL="0" indent="0" eaLnBrk="1" fontAlgn="auto" hangingPunct="1">
              <a:lnSpc>
                <a:spcPct val="150000"/>
              </a:lnSpc>
              <a:spcBef>
                <a:spcPts val="0"/>
              </a:spcBef>
              <a:spcAft>
                <a:spcPts val="0"/>
              </a:spcAft>
              <a:buClr>
                <a:schemeClr val="accent6">
                  <a:lumMod val="75000"/>
                </a:schemeClr>
              </a:buClr>
              <a:buFont typeface="Wingdings 3" charset="2"/>
              <a:buNone/>
              <a:defRPr/>
            </a:pPr>
            <a:endParaRPr lang="ru-RU" sz="1600" dirty="0" smtClean="0">
              <a:solidFill>
                <a:schemeClr val="tx1"/>
              </a:solidFill>
              <a:latin typeface="Times New Roman" pitchFamily="18" charset="0"/>
              <a:cs typeface="Times New Roman" pitchFamily="18" charset="0"/>
            </a:endParaRPr>
          </a:p>
          <a:p>
            <a:pPr marL="0" indent="0" eaLnBrk="1" fontAlgn="auto" hangingPunct="1">
              <a:lnSpc>
                <a:spcPct val="150000"/>
              </a:lnSpc>
              <a:spcBef>
                <a:spcPts val="0"/>
              </a:spcBef>
              <a:spcAft>
                <a:spcPts val="0"/>
              </a:spcAft>
              <a:buClr>
                <a:schemeClr val="accent6">
                  <a:lumMod val="75000"/>
                </a:schemeClr>
              </a:buClr>
              <a:buFont typeface="Wingdings 3" charset="2"/>
              <a:buNone/>
              <a:defRPr/>
            </a:pP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 </a:t>
            </a:r>
            <a:endParaRPr lang="ru-RU" sz="1600" dirty="0">
              <a:solidFill>
                <a:schemeClr val="tx1">
                  <a:lumMod val="75000"/>
                  <a:lumOff val="25000"/>
                </a:schemeClr>
              </a:solidFill>
              <a:latin typeface="Times New Roman" panose="02020603050405020304" pitchFamily="18" charset="0"/>
              <a:cs typeface="Times New Roman" panose="02020603050405020304" pitchFamily="18" charset="0"/>
            </a:endParaRPr>
          </a:p>
          <a:p>
            <a:pPr indent="-182880" eaLnBrk="1" fontAlgn="auto" hangingPunct="1">
              <a:lnSpc>
                <a:spcPct val="150000"/>
              </a:lnSpc>
              <a:spcBef>
                <a:spcPts val="0"/>
              </a:spcBef>
              <a:spcAft>
                <a:spcPts val="0"/>
              </a:spcAft>
              <a:buClr>
                <a:schemeClr val="accent6">
                  <a:lumMod val="75000"/>
                </a:schemeClr>
              </a:buClr>
              <a:buFont typeface="Wingdings 3" charset="2"/>
              <a:buChar char=""/>
              <a:defRPr/>
            </a:pPr>
            <a:endParaRPr lang="ru-RU" sz="1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4" name="Заголовок 3"/>
          <p:cNvSpPr>
            <a:spLocks noGrp="1"/>
          </p:cNvSpPr>
          <p:nvPr>
            <p:ph type="title"/>
          </p:nvPr>
        </p:nvSpPr>
        <p:spPr>
          <a:xfrm>
            <a:off x="539552" y="692696"/>
            <a:ext cx="7467600" cy="1440160"/>
          </a:xfrm>
        </p:spPr>
        <p:txBody>
          <a:bodyPr>
            <a:normAutofit fontScale="90000"/>
          </a:bodyPr>
          <a:lstStyle/>
          <a:p>
            <a:pPr algn="ct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cs typeface="Arial" pitchFamily="34" charset="0"/>
              </a:rPr>
              <a:t/>
            </a:r>
            <a:br>
              <a:rPr lang="ru-RU" sz="2800" b="1" dirty="0" smtClean="0">
                <a:solidFill>
                  <a:schemeClr val="accent6">
                    <a:lumMod val="75000"/>
                  </a:schemeClr>
                </a:solidFill>
                <a:cs typeface="Arial" pitchFamily="34" charset="0"/>
              </a:rPr>
            </a:br>
            <a:r>
              <a:rPr lang="ru-RU" sz="2800" b="1" dirty="0" smtClean="0">
                <a:solidFill>
                  <a:schemeClr val="accent6">
                    <a:lumMod val="75000"/>
                  </a:schemeClr>
                </a:solidFill>
                <a:latin typeface="Times New Roman" pitchFamily="18" charset="0"/>
                <a:cs typeface="Times New Roman" pitchFamily="18" charset="0"/>
              </a:rPr>
              <a:t>Нормативная правовая база, регулирующая деятельность образовательной организации, реализующей инклюзивную практику в России</a:t>
            </a:r>
            <a:r>
              <a:rPr lang="ru-RU" sz="4800" b="1" dirty="0" smtClean="0">
                <a:solidFill>
                  <a:schemeClr val="accent6">
                    <a:lumMod val="75000"/>
                  </a:schemeClr>
                </a:solidFill>
                <a:cs typeface="Arial" pitchFamily="34" charset="0"/>
              </a:rPr>
              <a:t/>
            </a:r>
            <a:br>
              <a:rPr lang="ru-RU" sz="4800" b="1" dirty="0" smtClean="0">
                <a:solidFill>
                  <a:schemeClr val="accent6">
                    <a:lumMod val="75000"/>
                  </a:schemeClr>
                </a:solidFill>
                <a:cs typeface="Arial" pitchFamily="34" charset="0"/>
              </a:rPr>
            </a:b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97346"/>
            <a:ext cx="8572560" cy="7263527"/>
          </a:xfrm>
          <a:prstGeom prst="rect">
            <a:avLst/>
          </a:prstGeom>
        </p:spPr>
        <p:txBody>
          <a:bodyPr wrap="square">
            <a:spAutoFit/>
          </a:bodyPr>
          <a:lstStyle/>
          <a:p>
            <a:pPr fontAlgn="base"/>
            <a:endParaRPr lang="ru-RU" dirty="0" smtClean="0"/>
          </a:p>
          <a:p>
            <a:pPr fontAlgn="base"/>
            <a:r>
              <a:rPr lang="ru-RU" dirty="0" smtClean="0"/>
              <a:t/>
            </a:r>
            <a:br>
              <a:rPr lang="ru-RU" dirty="0" smtClean="0"/>
            </a:br>
            <a:r>
              <a:rPr lang="ru-RU"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Об утверждении Положения о </a:t>
            </a:r>
            <a:r>
              <a:rPr lang="ru-RU" sz="2000" b="1" dirty="0" err="1" smtClean="0">
                <a:latin typeface="Times New Roman" pitchFamily="18" charset="0"/>
                <a:cs typeface="Times New Roman" pitchFamily="18" charset="0"/>
              </a:rPr>
              <a:t>психолого-медико-педагогической</a:t>
            </a:r>
            <a:r>
              <a:rPr lang="ru-RU" sz="2000" b="1" dirty="0" smtClean="0">
                <a:latin typeface="Times New Roman" pitchFamily="18" charset="0"/>
                <a:cs typeface="Times New Roman" pitchFamily="18" charset="0"/>
              </a:rPr>
              <a:t> комиссии </a:t>
            </a:r>
            <a:r>
              <a:rPr lang="ru-RU" sz="2000" dirty="0" smtClean="0">
                <a:latin typeface="Times New Roman" pitchFamily="18" charset="0"/>
                <a:cs typeface="Times New Roman" pitchFamily="18" charset="0"/>
              </a:rPr>
              <a:t>Приказ Министерства образования и науки Российской Федерации от 20.09.2013г.  № 1082 </a:t>
            </a:r>
          </a:p>
          <a:p>
            <a:pPr lvl="0" fontAlgn="base"/>
            <a:endParaRPr lang="ru-RU" sz="2000" dirty="0" smtClean="0">
              <a:latin typeface="Times New Roman" pitchFamily="18" charset="0"/>
              <a:cs typeface="Times New Roman" pitchFamily="18" charset="0"/>
            </a:endParaRPr>
          </a:p>
          <a:p>
            <a:pPr lvl="0" fontAlgn="base"/>
            <a:endParaRPr lang="ru-RU" sz="2000" dirty="0" smtClean="0">
              <a:latin typeface="Times New Roman" pitchFamily="18" charset="0"/>
              <a:cs typeface="Times New Roman" pitchFamily="18" charset="0"/>
            </a:endParaRPr>
          </a:p>
          <a:p>
            <a:pPr fontAlgn="base"/>
            <a:r>
              <a:rPr lang="ru-RU" sz="2000"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О совершенствовании деятельности </a:t>
            </a:r>
            <a:r>
              <a:rPr lang="ru-RU" sz="2000" b="1" dirty="0" err="1" smtClean="0">
                <a:solidFill>
                  <a:srgbClr val="FF0000"/>
                </a:solidFill>
                <a:latin typeface="Times New Roman" pitchFamily="18" charset="0"/>
                <a:cs typeface="Times New Roman" pitchFamily="18" charset="0"/>
              </a:rPr>
              <a:t>психолого</a:t>
            </a:r>
            <a:r>
              <a:rPr lang="ru-RU" sz="2000" b="1" dirty="0" smtClean="0">
                <a:solidFill>
                  <a:srgbClr val="FF0000"/>
                </a:solidFill>
                <a:latin typeface="Times New Roman" pitchFamily="18" charset="0"/>
                <a:cs typeface="Times New Roman" pitchFamily="18" charset="0"/>
              </a:rPr>
              <a:t> – </a:t>
            </a:r>
            <a:r>
              <a:rPr lang="ru-RU" sz="2000" b="1" dirty="0" err="1" smtClean="0">
                <a:solidFill>
                  <a:srgbClr val="FF0000"/>
                </a:solidFill>
                <a:latin typeface="Times New Roman" pitchFamily="18" charset="0"/>
                <a:cs typeface="Times New Roman" pitchFamily="18" charset="0"/>
              </a:rPr>
              <a:t>медико</a:t>
            </a:r>
            <a:r>
              <a:rPr lang="ru-RU" sz="2000" b="1" dirty="0" smtClean="0">
                <a:solidFill>
                  <a:srgbClr val="FF0000"/>
                </a:solidFill>
                <a:latin typeface="Times New Roman" pitchFamily="18" charset="0"/>
                <a:cs typeface="Times New Roman" pitchFamily="18" charset="0"/>
              </a:rPr>
              <a:t>- педагогических комиссий </a:t>
            </a:r>
            <a:r>
              <a:rPr lang="ru-RU" sz="2000" dirty="0" smtClean="0">
                <a:latin typeface="Times New Roman" pitchFamily="18" charset="0"/>
                <a:cs typeface="Times New Roman" pitchFamily="18" charset="0"/>
              </a:rPr>
              <a:t>Письмо Министерства образования  и науки Российской Федерации от 23.05.2016 г. № ВК- 1074</a:t>
            </a:r>
            <a:r>
              <a:rPr lang="en-US" sz="2000" dirty="0" smtClean="0">
                <a:latin typeface="Times New Roman" pitchFamily="18" charset="0"/>
                <a:cs typeface="Times New Roman" pitchFamily="18" charset="0"/>
              </a:rPr>
              <a:t>/07</a:t>
            </a:r>
            <a:endParaRPr lang="ru-RU" sz="2000" dirty="0" smtClean="0">
              <a:latin typeface="Times New Roman" pitchFamily="18" charset="0"/>
              <a:cs typeface="Times New Roman" pitchFamily="18" charset="0"/>
            </a:endParaRPr>
          </a:p>
          <a:p>
            <a:pPr fontAlgn="base"/>
            <a:endParaRPr lang="ru-RU" sz="2000" dirty="0" smtClean="0">
              <a:solidFill>
                <a:srgbClr val="FF0000"/>
              </a:solidFill>
              <a:latin typeface="Times New Roman" pitchFamily="18" charset="0"/>
              <a:cs typeface="Times New Roman" pitchFamily="18" charset="0"/>
            </a:endParaRPr>
          </a:p>
          <a:p>
            <a:pPr lvl="0" fontAlgn="base"/>
            <a:endParaRPr lang="ru-RU" sz="2000" dirty="0" smtClean="0">
              <a:latin typeface="Times New Roman" pitchFamily="18" charset="0"/>
              <a:cs typeface="Times New Roman" pitchFamily="18" charset="0"/>
            </a:endParaRPr>
          </a:p>
          <a:p>
            <a:pPr fontAlgn="base"/>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 </a:t>
            </a:r>
            <a:r>
              <a:rPr lang="ru-RU" sz="2000" b="1" dirty="0" err="1" smtClean="0">
                <a:latin typeface="Times New Roman" pitchFamily="18" charset="0"/>
                <a:cs typeface="Times New Roman" pitchFamily="18" charset="0"/>
              </a:rPr>
              <a:t>психолого-медико-педагогической</a:t>
            </a:r>
            <a:r>
              <a:rPr lang="ru-RU" sz="2000" b="1" dirty="0" smtClean="0">
                <a:latin typeface="Times New Roman" pitchFamily="18" charset="0"/>
                <a:cs typeface="Times New Roman" pitchFamily="18" charset="0"/>
              </a:rPr>
              <a:t> комиссии</a:t>
            </a:r>
            <a:r>
              <a:rPr lang="ru-RU" sz="2000" dirty="0" smtClean="0">
                <a:latin typeface="Times New Roman" pitchFamily="18" charset="0"/>
                <a:cs typeface="Times New Roman" pitchFamily="18" charset="0"/>
              </a:rPr>
              <a:t>  Инструктивное письмо Министерства образования РФ от 14.07.03г.  №27/2967-6.</a:t>
            </a:r>
          </a:p>
          <a:p>
            <a:pPr fontAlgn="base"/>
            <a:endParaRPr lang="ru-RU" sz="2000" dirty="0" smtClean="0">
              <a:latin typeface="Times New Roman" pitchFamily="18" charset="0"/>
              <a:cs typeface="Times New Roman" pitchFamily="18" charset="0"/>
            </a:endParaRPr>
          </a:p>
          <a:p>
            <a:pPr lvl="0" fontAlgn="base"/>
            <a:endParaRPr lang="ru-RU" sz="2000" dirty="0" smtClean="0">
              <a:latin typeface="Times New Roman" pitchFamily="18" charset="0"/>
              <a:cs typeface="Times New Roman" pitchFamily="18" charset="0"/>
            </a:endParaRPr>
          </a:p>
          <a:p>
            <a:pPr lvl="0" fontAlgn="base"/>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 </a:t>
            </a:r>
            <a:r>
              <a:rPr lang="ru-RU" sz="2000" b="1" dirty="0" err="1" smtClean="0">
                <a:latin typeface="Times New Roman" pitchFamily="18" charset="0"/>
                <a:cs typeface="Times New Roman" pitchFamily="18" charset="0"/>
              </a:rPr>
              <a:t>психолого-медико-педагогическом</a:t>
            </a:r>
            <a:r>
              <a:rPr lang="ru-RU" sz="2000" b="1" dirty="0" smtClean="0">
                <a:latin typeface="Times New Roman" pitchFamily="18" charset="0"/>
                <a:cs typeface="Times New Roman" pitchFamily="18" charset="0"/>
              </a:rPr>
              <a:t> консилиуме (</a:t>
            </a:r>
            <a:r>
              <a:rPr lang="ru-RU" sz="2000" b="1" dirty="0" err="1" smtClean="0">
                <a:latin typeface="Times New Roman" pitchFamily="18" charset="0"/>
                <a:cs typeface="Times New Roman" pitchFamily="18" charset="0"/>
              </a:rPr>
              <a:t>ПМПк</a:t>
            </a:r>
            <a:r>
              <a:rPr lang="ru-RU" sz="2000" b="1" dirty="0" smtClean="0">
                <a:latin typeface="Times New Roman" pitchFamily="18" charset="0"/>
                <a:cs typeface="Times New Roman" pitchFamily="18" charset="0"/>
              </a:rPr>
              <a:t>) образовательного учреждения</a:t>
            </a:r>
            <a:r>
              <a:rPr lang="ru-RU" sz="2000" dirty="0" smtClean="0">
                <a:latin typeface="Times New Roman" pitchFamily="18" charset="0"/>
                <a:cs typeface="Times New Roman" pitchFamily="18" charset="0"/>
              </a:rPr>
              <a:t> Письмо Министерства образования Российской Федерации от 27.03.2000г.  № 27/901-6 </a:t>
            </a:r>
          </a:p>
          <a:p>
            <a:pPr lvl="0" fontAlgn="base"/>
            <a:endParaRPr lang="ru-RU" b="1" dirty="0" smtClean="0"/>
          </a:p>
          <a:p>
            <a:pPr fontAlgn="base"/>
            <a:endParaRPr lang="ru-RU" dirty="0" smtClean="0"/>
          </a:p>
          <a:p>
            <a:pPr fontAlgn="base"/>
            <a:endParaRPr lang="ru-RU" dirty="0" smtClean="0"/>
          </a:p>
          <a:p>
            <a:pPr fontAlgn="base"/>
            <a:endParaRPr lang="ru-RU" dirty="0" smtClean="0"/>
          </a:p>
          <a:p>
            <a:pPr fontAlgn="base"/>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97346"/>
            <a:ext cx="8715436" cy="7048083"/>
          </a:xfrm>
          <a:prstGeom prst="rect">
            <a:avLst/>
          </a:prstGeom>
        </p:spPr>
        <p:txBody>
          <a:bodyPr wrap="square">
            <a:spAutoFit/>
          </a:bodyPr>
          <a:lstStyle/>
          <a:p>
            <a:pPr fontAlgn="base"/>
            <a:endParaRPr lang="ru-RU" b="1" u="sng" dirty="0" smtClean="0"/>
          </a:p>
          <a:p>
            <a:pPr fontAlgn="base"/>
            <a:endParaRPr lang="ru-RU" dirty="0" smtClean="0"/>
          </a:p>
          <a:p>
            <a:pPr fontAlgn="base"/>
            <a:r>
              <a:rPr lang="ru-RU" dirty="0" smtClean="0"/>
              <a:t>• </a:t>
            </a:r>
            <a:r>
              <a:rPr lang="ru-RU" sz="2000" b="1" dirty="0" smtClean="0">
                <a:latin typeface="Times New Roman" pitchFamily="18" charset="0"/>
                <a:cs typeface="Times New Roman" pitchFamily="18" charset="0"/>
              </a:rPr>
              <a:t>Перечень заболеваний, по поводу которых дети нуждаются в индивидуальных занятиях на дому и освобождаются от посещения массовой школы</a:t>
            </a:r>
            <a:r>
              <a:rPr lang="ru-RU" sz="2000" dirty="0" smtClean="0">
                <a:latin typeface="Times New Roman" pitchFamily="18" charset="0"/>
                <a:cs typeface="Times New Roman" pitchFamily="18" charset="0"/>
              </a:rPr>
              <a:t> Письмо Министерства просвещения РСФСР и Министерства здравоохранения РСФСР от 28.07.1980 № от 8 июля 1980 г. № 281-М и от 28.07. 1980 г. № 17-13-186</a:t>
            </a:r>
          </a:p>
          <a:p>
            <a:pPr fontAlgn="base"/>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Санитарно-эпидемиологические требования к устройству, содержанию и организации режима работы дошкольных образовательных организаций </a:t>
            </a:r>
            <a:r>
              <a:rPr lang="ru-RU" sz="2000" dirty="0" err="1" smtClean="0">
                <a:latin typeface="Times New Roman" pitchFamily="18" charset="0"/>
                <a:cs typeface="Times New Roman" pitchFamily="18" charset="0"/>
              </a:rPr>
              <a:t>СанПин</a:t>
            </a:r>
            <a:r>
              <a:rPr lang="ru-RU" sz="2000" dirty="0" smtClean="0">
                <a:latin typeface="Times New Roman" pitchFamily="18" charset="0"/>
                <a:cs typeface="Times New Roman" pitchFamily="18" charset="0"/>
              </a:rPr>
              <a:t> 2.4.1.3049-13 от 15.05.2013г. </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26</a:t>
            </a:r>
          </a:p>
          <a:p>
            <a:pPr fontAlgn="base"/>
            <a:endParaRPr lang="ru-RU" sz="2000" b="1" dirty="0" smtClean="0">
              <a:latin typeface="Times New Roman" pitchFamily="18" charset="0"/>
              <a:cs typeface="Times New Roman" pitchFamily="18" charset="0"/>
            </a:endParaRPr>
          </a:p>
          <a:p>
            <a:pPr fontAlgn="base"/>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Санитарно-эпидемиологические требования к условиям и организации обучения в общеобразовательных учреждениях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СанПиН</a:t>
            </a:r>
            <a:r>
              <a:rPr lang="ru-RU" sz="2000" dirty="0" smtClean="0">
                <a:latin typeface="Times New Roman" pitchFamily="18" charset="0"/>
                <a:cs typeface="Times New Roman" pitchFamily="18" charset="0"/>
              </a:rPr>
              <a:t> 2.4.2.2821-10 от 29.12.2010г.  №189 </a:t>
            </a:r>
          </a:p>
          <a:p>
            <a:pPr fontAlgn="base"/>
            <a:endParaRPr lang="ru-RU" sz="2000" u="sng" dirty="0" smtClean="0">
              <a:latin typeface="Times New Roman" pitchFamily="18" charset="0"/>
              <a:cs typeface="Times New Roman" pitchFamily="18" charset="0"/>
            </a:endParaRPr>
          </a:p>
          <a:p>
            <a:pPr fontAlgn="base"/>
            <a:r>
              <a:rPr lang="ru-RU" sz="2000" dirty="0" smtClean="0">
                <a:latin typeface="Times New Roman" pitchFamily="18" charset="0"/>
                <a:cs typeface="Times New Roman" pitchFamily="18" charset="0"/>
              </a:rPr>
              <a:t>• </a:t>
            </a:r>
            <a:r>
              <a:rPr lang="ru-RU" sz="2000" u="sng" dirty="0" smtClean="0">
                <a:solidFill>
                  <a:srgbClr val="FF0000"/>
                </a:solidFill>
                <a:latin typeface="Times New Roman" pitchFamily="18" charset="0"/>
                <a:cs typeface="Times New Roman" pitchFamily="18" charset="0"/>
              </a:rPr>
              <a:t>Санитарно-эпидемиологические требования к условиям и организации обучения и воспитания в организациях, осуществляющих образовательную деятельность по адаптированным основным общеобразовательным программам для обучающихся с ограниченными возможностями здоровья</a:t>
            </a:r>
          </a:p>
          <a:p>
            <a:pPr fontAlgn="base"/>
            <a:r>
              <a:rPr lang="ru-RU" sz="2000" dirty="0" err="1" smtClean="0">
                <a:latin typeface="Times New Roman" pitchFamily="18" charset="0"/>
                <a:cs typeface="Times New Roman" pitchFamily="18" charset="0"/>
              </a:rPr>
              <a:t>СанПиН</a:t>
            </a:r>
            <a:r>
              <a:rPr lang="ru-RU" sz="2000" dirty="0" smtClean="0">
                <a:latin typeface="Times New Roman" pitchFamily="18" charset="0"/>
                <a:cs typeface="Times New Roman" pitchFamily="18" charset="0"/>
              </a:rPr>
              <a:t> 2.4.2.3286-15  от 10.07. 2015 г. </a:t>
            </a:r>
          </a:p>
          <a:p>
            <a:pPr fontAlgn="base"/>
            <a:endParaRPr lang="ru-RU" dirty="0" smtClean="0"/>
          </a:p>
          <a:p>
            <a:pPr fontAlgn="base"/>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429684" cy="8433078"/>
          </a:xfrm>
          <a:prstGeom prst="rect">
            <a:avLst/>
          </a:prstGeom>
        </p:spPr>
        <p:txBody>
          <a:bodyPr wrap="square">
            <a:spAutoFit/>
          </a:bodyPr>
          <a:lstStyle/>
          <a:p>
            <a:r>
              <a:rPr lang="ru-RU" sz="1400" dirty="0" smtClean="0"/>
              <a:t>●</a:t>
            </a:r>
            <a:r>
              <a:rPr lang="ru-RU" dirty="0" smtClean="0"/>
              <a:t> </a:t>
            </a:r>
            <a:r>
              <a:rPr lang="ru-RU" sz="1600" b="1" dirty="0" smtClean="0">
                <a:latin typeface="Times New Roman" pitchFamily="18" charset="0"/>
                <a:cs typeface="Times New Roman" pitchFamily="18" charset="0"/>
              </a:rPr>
              <a:t>Об организации работы по межведомственному взаимодействию федеральных государственных учреждений медико-социальной экспертизы с </a:t>
            </a:r>
            <a:r>
              <a:rPr lang="ru-RU" sz="1600" b="1" dirty="0" err="1" smtClean="0">
                <a:latin typeface="Times New Roman" pitchFamily="18" charset="0"/>
                <a:cs typeface="Times New Roman" pitchFamily="18" charset="0"/>
              </a:rPr>
              <a:t>психолого-медико-педагогическими</a:t>
            </a:r>
            <a:r>
              <a:rPr lang="ru-RU" sz="1600" b="1" dirty="0" smtClean="0">
                <a:latin typeface="Times New Roman" pitchFamily="18" charset="0"/>
                <a:cs typeface="Times New Roman" pitchFamily="18" charset="0"/>
              </a:rPr>
              <a:t> комиссиями и определяет создание системы комплексной </a:t>
            </a:r>
            <a:r>
              <a:rPr lang="ru-RU" sz="1600" b="1" dirty="0" err="1" smtClean="0">
                <a:latin typeface="Times New Roman" pitchFamily="18" charset="0"/>
                <a:cs typeface="Times New Roman" pitchFamily="18" charset="0"/>
              </a:rPr>
              <a:t>психолого-медико-педагогической</a:t>
            </a:r>
            <a:r>
              <a:rPr lang="ru-RU" sz="1600" b="1" dirty="0" smtClean="0">
                <a:latin typeface="Times New Roman" pitchFamily="18" charset="0"/>
                <a:cs typeface="Times New Roman" pitchFamily="18" charset="0"/>
              </a:rPr>
              <a:t> и социальной помощи обучающимся, испытывающим трудности в освоении основных общеобразовательных программ, развитии и социальной адаптации </a:t>
            </a:r>
            <a:r>
              <a:rPr lang="ru-RU" sz="1600" dirty="0" smtClean="0">
                <a:latin typeface="Times New Roman" pitchFamily="18" charset="0"/>
                <a:cs typeface="Times New Roman" pitchFamily="18" charset="0"/>
              </a:rPr>
              <a:t>Приказ Министерства труда и социальной защиты Российской Федерации от 10.12.2013 г. № 723</a:t>
            </a:r>
            <a:r>
              <a:rPr lang="ru-RU" sz="1600" b="1" dirty="0" smtClean="0">
                <a:latin typeface="Times New Roman" pitchFamily="18" charset="0"/>
                <a:cs typeface="Times New Roman" pitchFamily="18" charset="0"/>
              </a:rPr>
              <a:t> </a:t>
            </a:r>
          </a:p>
          <a:p>
            <a:pPr lvl="0"/>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О коррекционном и инклюзивном образовании детей</a:t>
            </a:r>
            <a:r>
              <a:rPr lang="ru-RU" sz="1600" dirty="0" smtClean="0">
                <a:latin typeface="Times New Roman" pitchFamily="18" charset="0"/>
                <a:cs typeface="Times New Roman" pitchFamily="18" charset="0"/>
              </a:rPr>
              <a:t>  Письмо Министерства образования и науки Российской Федерации от 7 июня 2013 г. № ИР-535/07</a:t>
            </a:r>
          </a:p>
          <a:p>
            <a:pPr lvl="0"/>
            <a:endParaRPr lang="ru-RU" sz="1600" dirty="0" smtClean="0">
              <a:latin typeface="Times New Roman" pitchFamily="18" charset="0"/>
              <a:cs typeface="Times New Roman" pitchFamily="18" charset="0"/>
            </a:endParaRPr>
          </a:p>
          <a:p>
            <a:pPr lvl="0"/>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Методические рекомендации по психолого-педагогическому сопровождению обучающихся в учебно-воспитательном процессе в условиях модернизации образования  </a:t>
            </a:r>
            <a:r>
              <a:rPr lang="ru-RU" sz="1600" dirty="0" smtClean="0">
                <a:latin typeface="Times New Roman" pitchFamily="18" charset="0"/>
                <a:cs typeface="Times New Roman" pitchFamily="18" charset="0"/>
              </a:rPr>
              <a:t>Инструктивное письмо Министерства образования и науки Российской Федерации  от 27.06.2003 г. № 28-51-513/16</a:t>
            </a:r>
          </a:p>
          <a:p>
            <a:r>
              <a:rPr lang="ru-RU" sz="1600"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Об организации работы с обучающимися, имеющими сложный дефект </a:t>
            </a:r>
            <a:r>
              <a:rPr lang="ru-RU" sz="1600" dirty="0" smtClean="0">
                <a:latin typeface="Times New Roman" pitchFamily="18" charset="0"/>
                <a:cs typeface="Times New Roman" pitchFamily="18" charset="0"/>
              </a:rPr>
              <a:t>Письмо Министерства образования и науки Российской Федерации от 03.04.2003г. № 27/2722-6</a:t>
            </a:r>
            <a:r>
              <a:rPr lang="ru-RU" altLang="ru-RU" sz="1600" b="1" dirty="0" smtClean="0">
                <a:latin typeface="Times New Roman" pitchFamily="18" charset="0"/>
                <a:cs typeface="Times New Roman" pitchFamily="18" charset="0"/>
              </a:rPr>
              <a:t> </a:t>
            </a:r>
          </a:p>
          <a:p>
            <a:endParaRPr lang="ru-RU" altLang="ru-RU" sz="1600" b="1"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 </a:t>
            </a:r>
            <a:r>
              <a:rPr lang="ru-RU" altLang="ru-RU" sz="1600" b="1" dirty="0" smtClean="0">
                <a:latin typeface="Times New Roman" pitchFamily="18" charset="0"/>
                <a:cs typeface="Times New Roman" pitchFamily="18" charset="0"/>
              </a:rPr>
              <a:t>О создании условий для получения образования детьми с ограниченными возможностями здоровья и детьми-инвалидами </a:t>
            </a:r>
            <a:r>
              <a:rPr lang="ru-RU" altLang="ru-RU" sz="1600" dirty="0" smtClean="0">
                <a:latin typeface="Times New Roman" pitchFamily="18" charset="0"/>
                <a:cs typeface="Times New Roman" pitchFamily="18" charset="0"/>
              </a:rPr>
              <a:t>Письмо Министерства образования и науки Российской Федерации от  18. 04. 2008 г. № АФ-150/06. </a:t>
            </a:r>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 </a:t>
            </a:r>
            <a:r>
              <a:rPr lang="ru-RU" sz="1600" b="1" dirty="0" smtClean="0">
                <a:latin typeface="Times New Roman" pitchFamily="18" charset="0"/>
                <a:ea typeface="Times New Roman" pitchFamily="18" charset="0"/>
                <a:cs typeface="Times New Roman" pitchFamily="18" charset="0"/>
              </a:rPr>
              <a:t>Об итоговой аттестации обучающихся с ограниченными возможностями здоровья  </a:t>
            </a:r>
            <a:r>
              <a:rPr lang="ru-RU" sz="1600" dirty="0" smtClean="0">
                <a:latin typeface="Times New Roman" pitchFamily="18" charset="0"/>
                <a:ea typeface="Times New Roman" pitchFamily="18" charset="0"/>
                <a:cs typeface="Times New Roman" pitchFamily="18" charset="0"/>
              </a:rPr>
              <a:t>Письмо Министерства образования и науки   Российской Федерации  от 09.04.2014г.  № НТ-392/07</a:t>
            </a:r>
          </a:p>
          <a:p>
            <a:pPr lvl="0"/>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 </a:t>
            </a:r>
          </a:p>
          <a:p>
            <a:endParaRPr lang="ru-RU" dirty="0" smtClean="0"/>
          </a:p>
          <a:p>
            <a:endParaRPr lang="ru-RU" dirty="0" smtClean="0"/>
          </a:p>
          <a:p>
            <a:endParaRPr lang="ru-RU" dirty="0" smtClean="0"/>
          </a:p>
          <a:p>
            <a:endParaRPr lang="ru-RU" dirty="0" smtClean="0"/>
          </a:p>
          <a:p>
            <a:endParaRPr lang="ru-RU"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endParaRPr lang="ru-RU" sz="1400" b="1" dirty="0" smtClean="0">
              <a:latin typeface="Times New Roman" pitchFamily="18" charset="0"/>
              <a:cs typeface="Times New Roman" pitchFamily="18" charset="0"/>
            </a:endParaRPr>
          </a:p>
          <a:p>
            <a:pPr lvl="0"/>
            <a:r>
              <a:rPr lang="ru-RU" sz="2000" dirty="0" smtClean="0">
                <a:latin typeface="Times New Roman" pitchFamily="18" charset="0"/>
                <a:cs typeface="Times New Roman" pitchFamily="18" charset="0"/>
              </a:rPr>
              <a:t>Положение о территориальной  </a:t>
            </a:r>
            <a:r>
              <a:rPr lang="ru-RU" sz="2000" dirty="0" err="1" smtClean="0">
                <a:latin typeface="Times New Roman" pitchFamily="18" charset="0"/>
                <a:cs typeface="Times New Roman" pitchFamily="18" charset="0"/>
              </a:rPr>
              <a:t>психолого-медико-педагогической</a:t>
            </a:r>
            <a:r>
              <a:rPr lang="ru-RU" sz="2000" dirty="0" smtClean="0">
                <a:latin typeface="Times New Roman" pitchFamily="18" charset="0"/>
                <a:cs typeface="Times New Roman" pitchFamily="18" charset="0"/>
              </a:rPr>
              <a:t> комиссии (ТПМПК) города Юрги, утвержденное решением коллегии Управления образованием  Администрации г. Юрги  от 24.04.2015г. № 486 </a:t>
            </a:r>
          </a:p>
          <a:p>
            <a:r>
              <a:rPr lang="ru-RU" sz="2000" dirty="0" smtClean="0">
                <a:latin typeface="Times New Roman" pitchFamily="18" charset="0"/>
                <a:cs typeface="Times New Roman" pitchFamily="18" charset="0"/>
              </a:rPr>
              <a:t> </a:t>
            </a:r>
          </a:p>
          <a:p>
            <a:pPr lvl="0"/>
            <a:r>
              <a:rPr lang="ru-RU" sz="2000" dirty="0" smtClean="0">
                <a:latin typeface="Times New Roman" pitchFamily="18" charset="0"/>
                <a:cs typeface="Times New Roman" pitchFamily="18" charset="0"/>
              </a:rPr>
              <a:t>Приказы и инструкции Департамента образования и науки Кемеровской области, Управления образованием Администрации г. Юрги по данному направлению деятельности</a:t>
            </a:r>
          </a:p>
          <a:p>
            <a:pPr lvl="0"/>
            <a:endParaRPr lang="ru-RU" sz="2000" dirty="0" smtClean="0">
              <a:latin typeface="Times New Roman" pitchFamily="18" charset="0"/>
              <a:cs typeface="Times New Roman" pitchFamily="18" charset="0"/>
            </a:endParaRPr>
          </a:p>
          <a:p>
            <a:pPr lvl="0"/>
            <a:r>
              <a:rPr lang="ru-RU" sz="2000" dirty="0" smtClean="0">
                <a:latin typeface="Times New Roman" pitchFamily="18" charset="0"/>
                <a:cs typeface="Times New Roman" pitchFamily="18" charset="0"/>
              </a:rPr>
              <a:t>Устав образовательного учреждения</a:t>
            </a:r>
          </a:p>
          <a:p>
            <a:pPr lvl="0"/>
            <a:endParaRPr lang="ru-RU" sz="2000" dirty="0" smtClean="0">
              <a:latin typeface="Times New Roman" pitchFamily="18" charset="0"/>
              <a:cs typeface="Times New Roman" pitchFamily="18" charset="0"/>
            </a:endParaRPr>
          </a:p>
          <a:p>
            <a:pPr lvl="0"/>
            <a:r>
              <a:rPr lang="ru-RU" sz="2000" dirty="0" smtClean="0">
                <a:latin typeface="Times New Roman" pitchFamily="18" charset="0"/>
                <a:cs typeface="Times New Roman" pitchFamily="18" charset="0"/>
              </a:rPr>
              <a:t>Положение о </a:t>
            </a:r>
            <a:r>
              <a:rPr lang="ru-RU" sz="2000" dirty="0" err="1" smtClean="0">
                <a:latin typeface="Times New Roman" pitchFamily="18" charset="0"/>
                <a:cs typeface="Times New Roman" pitchFamily="18" charset="0"/>
              </a:rPr>
              <a:t>ПМПконсилиуме</a:t>
            </a:r>
            <a:r>
              <a:rPr lang="ru-RU" sz="2000" dirty="0" smtClean="0">
                <a:latin typeface="Times New Roman" pitchFamily="18" charset="0"/>
                <a:cs typeface="Times New Roman" pitchFamily="18" charset="0"/>
              </a:rPr>
              <a:t> образовательного учреждения, рассмотренное на </a:t>
            </a:r>
            <a:r>
              <a:rPr lang="ru-RU" sz="2000" dirty="0" err="1" smtClean="0">
                <a:latin typeface="Times New Roman" pitchFamily="18" charset="0"/>
                <a:cs typeface="Times New Roman" pitchFamily="18" charset="0"/>
              </a:rPr>
              <a:t>методсовете</a:t>
            </a:r>
            <a:r>
              <a:rPr lang="ru-RU" sz="2000" dirty="0" smtClean="0">
                <a:latin typeface="Times New Roman" pitchFamily="18" charset="0"/>
                <a:cs typeface="Times New Roman" pitchFamily="18" charset="0"/>
              </a:rPr>
              <a:t> и утвержденное на уровне руководителя ОО</a:t>
            </a:r>
          </a:p>
          <a:p>
            <a:pPr lvl="0"/>
            <a:endParaRPr lang="ru-RU" sz="2000" dirty="0" smtClean="0">
              <a:latin typeface="Times New Roman" pitchFamily="18" charset="0"/>
              <a:cs typeface="Times New Roman" pitchFamily="18" charset="0"/>
            </a:endParaRPr>
          </a:p>
          <a:p>
            <a:pPr lvl="0"/>
            <a:r>
              <a:rPr lang="ru-RU" sz="2000" dirty="0" smtClean="0">
                <a:latin typeface="Times New Roman" pitchFamily="18" charset="0"/>
                <a:cs typeface="Times New Roman" pitchFamily="18" charset="0"/>
              </a:rPr>
              <a:t>Договор о взаимодействии территориальной  </a:t>
            </a:r>
            <a:r>
              <a:rPr lang="ru-RU" sz="2000" dirty="0" err="1" smtClean="0">
                <a:latin typeface="Times New Roman" pitchFamily="18" charset="0"/>
                <a:cs typeface="Times New Roman" pitchFamily="18" charset="0"/>
              </a:rPr>
              <a:t>психолого-медико-педагогической</a:t>
            </a:r>
            <a:r>
              <a:rPr lang="ru-RU" sz="2000" dirty="0" smtClean="0">
                <a:latin typeface="Times New Roman" pitchFamily="18" charset="0"/>
                <a:cs typeface="Times New Roman" pitchFamily="18" charset="0"/>
              </a:rPr>
              <a:t> комиссии ( ТПМПК) и </a:t>
            </a:r>
            <a:r>
              <a:rPr lang="ru-RU" sz="2000" dirty="0" err="1" smtClean="0">
                <a:latin typeface="Times New Roman" pitchFamily="18" charset="0"/>
                <a:cs typeface="Times New Roman" pitchFamily="18" charset="0"/>
              </a:rPr>
              <a:t>психолого-медико-педагогического</a:t>
            </a:r>
            <a:r>
              <a:rPr lang="ru-RU" sz="2000" dirty="0" smtClean="0">
                <a:latin typeface="Times New Roman" pitchFamily="18" charset="0"/>
                <a:cs typeface="Times New Roman" pitchFamily="18" charset="0"/>
              </a:rPr>
              <a:t> консилиума (</a:t>
            </a:r>
            <a:r>
              <a:rPr lang="ru-RU" sz="2000" dirty="0" err="1" smtClean="0">
                <a:latin typeface="Times New Roman" pitchFamily="18" charset="0"/>
                <a:cs typeface="Times New Roman" pitchFamily="18" charset="0"/>
              </a:rPr>
              <a:t>ПМПк</a:t>
            </a:r>
            <a:r>
              <a:rPr lang="ru-RU" sz="2000" dirty="0" smtClean="0">
                <a:latin typeface="Times New Roman" pitchFamily="18" charset="0"/>
                <a:cs typeface="Times New Roman" pitchFamily="18" charset="0"/>
              </a:rPr>
              <a:t>) образовательной организации</a:t>
            </a:r>
          </a:p>
          <a:p>
            <a:pPr lvl="0"/>
            <a:endParaRPr lang="ru-RU" sz="2000" dirty="0" smtClean="0">
              <a:latin typeface="Times New Roman" pitchFamily="18" charset="0"/>
              <a:cs typeface="Times New Roman" pitchFamily="18" charset="0"/>
            </a:endParaRPr>
          </a:p>
          <a:p>
            <a:pPr lvl="0"/>
            <a:r>
              <a:rPr lang="ru-RU" sz="2000" dirty="0" smtClean="0">
                <a:latin typeface="Times New Roman" pitchFamily="18" charset="0"/>
                <a:cs typeface="Times New Roman" pitchFamily="18" charset="0"/>
              </a:rPr>
              <a:t>Договор между образовательной организацией и родителями (законными представителями) воспитанника, обучающегося</a:t>
            </a:r>
          </a:p>
          <a:p>
            <a:r>
              <a:rPr lang="ru-RU" sz="2000" dirty="0" smtClean="0">
                <a:latin typeface="Times New Roman" pitchFamily="18" charset="0"/>
                <a:cs typeface="Times New Roman" pitchFamily="18" charset="0"/>
              </a:rPr>
              <a:t> </a:t>
            </a:r>
          </a:p>
          <a:p>
            <a:pPr lvl="0" eaLnBrk="0" fontAlgn="base" hangingPunct="0">
              <a:spcBef>
                <a:spcPct val="0"/>
              </a:spcBef>
              <a:spcAft>
                <a:spcPct val="0"/>
              </a:spcAf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358246" cy="5940088"/>
          </a:xfrm>
          <a:prstGeom prst="rect">
            <a:avLst/>
          </a:prstGeom>
        </p:spPr>
        <p:txBody>
          <a:bodyPr wrap="square">
            <a:spAutoFit/>
          </a:bodyPr>
          <a:lstStyle/>
          <a:p>
            <a:pPr algn="ctr"/>
            <a:r>
              <a:rPr lang="ru-RU" altLang="ru-RU" sz="2000" b="1" dirty="0" smtClean="0">
                <a:latin typeface="Times New Roman" pitchFamily="18" charset="0"/>
                <a:cs typeface="Times New Roman" pitchFamily="18" charset="0"/>
              </a:rPr>
              <a:t>При организации воспитания и образования образовательная организация  должна</a:t>
            </a:r>
            <a:r>
              <a:rPr lang="ru-RU" altLang="ru-RU" sz="2000" dirty="0" smtClean="0">
                <a:latin typeface="Times New Roman" pitchFamily="18" charset="0"/>
                <a:cs typeface="Times New Roman" pitchFamily="18" charset="0"/>
              </a:rPr>
              <a:t>:</a:t>
            </a:r>
          </a:p>
          <a:p>
            <a:pPr algn="just"/>
            <a:endParaRPr lang="ru-RU" altLang="ru-RU" sz="2000" dirty="0" smtClean="0">
              <a:latin typeface="Times New Roman" pitchFamily="18" charset="0"/>
              <a:cs typeface="Times New Roman" pitchFamily="18" charset="0"/>
            </a:endParaRPr>
          </a:p>
          <a:p>
            <a:pPr marL="342900" indent="-342900">
              <a:buAutoNum type="arabicPeriod"/>
            </a:pPr>
            <a:r>
              <a:rPr lang="ru-RU" altLang="ru-RU" sz="1600" dirty="0" smtClean="0">
                <a:latin typeface="Times New Roman" pitchFamily="18" charset="0"/>
                <a:cs typeface="Times New Roman" pitchFamily="18" charset="0"/>
              </a:rPr>
              <a:t>Внести коррективы в штатное расписание с целью обеспечения процесса образования необходимыми специалистами (учитель-дефектолог, педагог-психолог, учитель-логопед, социальный педагог) либо заключить договоры с образовательными организациями для детей, нуждающихся в психолого-педагогической и медико-социальной помощи со специальными (коррекционными) образовательными организациями, лечебно-профилактическими учреждениями, учреждениями здравоохранения, учреждениями социального обслуживания населения и </a:t>
            </a:r>
            <a:r>
              <a:rPr lang="ru-RU" altLang="ru-RU" sz="1600" dirty="0" err="1" smtClean="0">
                <a:latin typeface="Times New Roman" pitchFamily="18" charset="0"/>
                <a:cs typeface="Times New Roman" pitchFamily="18" charset="0"/>
              </a:rPr>
              <a:t>др</a:t>
            </a:r>
            <a:r>
              <a:rPr lang="ru-RU" altLang="ru-RU" sz="1600" dirty="0" smtClean="0">
                <a:latin typeface="Times New Roman" pitchFamily="18" charset="0"/>
                <a:cs typeface="Times New Roman" pitchFamily="18" charset="0"/>
              </a:rPr>
              <a:t>;</a:t>
            </a:r>
          </a:p>
          <a:p>
            <a:pPr marL="342900" indent="-342900" algn="just">
              <a:buAutoNum type="arabicPeriod"/>
            </a:pPr>
            <a:endParaRPr lang="ru-RU" altLang="ru-RU" sz="1600" dirty="0" smtClean="0">
              <a:latin typeface="Times New Roman" pitchFamily="18" charset="0"/>
              <a:cs typeface="Times New Roman" pitchFamily="18" charset="0"/>
            </a:endParaRPr>
          </a:p>
          <a:p>
            <a:pPr marL="342900" indent="-342900" algn="just"/>
            <a:r>
              <a:rPr lang="ru-RU" altLang="ru-RU" sz="1600" dirty="0" smtClean="0">
                <a:latin typeface="Times New Roman" pitchFamily="18" charset="0"/>
                <a:cs typeface="Times New Roman" pitchFamily="18" charset="0"/>
              </a:rPr>
              <a:t>2.  Осуществлять плановую подготовку (переподготовку) кадров для работы с детьми с ограниченными возможностями здоровья и инвалидностью;</a:t>
            </a:r>
          </a:p>
          <a:p>
            <a:pPr marL="342900" indent="-342900" algn="just">
              <a:buAutoNum type="arabicPeriod" startAt="2"/>
            </a:pPr>
            <a:endParaRPr lang="ru-RU" altLang="ru-RU" sz="1600" dirty="0" smtClean="0">
              <a:latin typeface="Times New Roman" pitchFamily="18" charset="0"/>
              <a:cs typeface="Times New Roman" pitchFamily="18" charset="0"/>
            </a:endParaRPr>
          </a:p>
          <a:p>
            <a:r>
              <a:rPr lang="ru-RU" altLang="ru-RU" sz="1600" dirty="0" smtClean="0">
                <a:latin typeface="Times New Roman" pitchFamily="18" charset="0"/>
                <a:cs typeface="Times New Roman" pitchFamily="18" charset="0"/>
              </a:rPr>
              <a:t>3.     Выполнять рекомендации, содержащиеся в заключениях </a:t>
            </a:r>
            <a:r>
              <a:rPr lang="ru-RU" altLang="ru-RU" sz="1600" dirty="0" err="1" smtClean="0">
                <a:latin typeface="Times New Roman" pitchFamily="18" charset="0"/>
                <a:cs typeface="Times New Roman" pitchFamily="18" charset="0"/>
              </a:rPr>
              <a:t>психолого-медико</a:t>
            </a:r>
            <a:r>
              <a:rPr lang="ru-RU" altLang="ru-RU" sz="1600" dirty="0" smtClean="0">
                <a:latin typeface="Times New Roman" pitchFamily="18" charset="0"/>
                <a:cs typeface="Times New Roman" pitchFamily="18" charset="0"/>
              </a:rPr>
              <a:t>-  </a:t>
            </a:r>
          </a:p>
          <a:p>
            <a:r>
              <a:rPr lang="ru-RU" altLang="ru-RU" sz="1600" dirty="0" smtClean="0">
                <a:latin typeface="Times New Roman" pitchFamily="18" charset="0"/>
                <a:cs typeface="Times New Roman" pitchFamily="18" charset="0"/>
              </a:rPr>
              <a:t>        педагогической   комиссии, федеральных государственных учреждений </a:t>
            </a:r>
            <a:r>
              <a:rPr lang="ru-RU" altLang="ru-RU" sz="1600" dirty="0" err="1" smtClean="0">
                <a:latin typeface="Times New Roman" pitchFamily="18" charset="0"/>
                <a:cs typeface="Times New Roman" pitchFamily="18" charset="0"/>
              </a:rPr>
              <a:t>медико</a:t>
            </a:r>
            <a:r>
              <a:rPr lang="ru-RU" altLang="ru-RU" sz="1600" dirty="0" smtClean="0">
                <a:latin typeface="Times New Roman" pitchFamily="18" charset="0"/>
                <a:cs typeface="Times New Roman" pitchFamily="18" charset="0"/>
              </a:rPr>
              <a:t>-</a:t>
            </a:r>
          </a:p>
          <a:p>
            <a:r>
              <a:rPr lang="ru-RU" altLang="ru-RU" sz="1600" dirty="0" smtClean="0">
                <a:latin typeface="Times New Roman" pitchFamily="18" charset="0"/>
                <a:cs typeface="Times New Roman" pitchFamily="18" charset="0"/>
              </a:rPr>
              <a:t>        социальной экспертизы (для детей-инвалидов), лечебно-профилактических учреждений  </a:t>
            </a:r>
          </a:p>
          <a:p>
            <a:r>
              <a:rPr lang="ru-RU" altLang="ru-RU" sz="1600" dirty="0" smtClean="0">
                <a:latin typeface="Times New Roman" pitchFamily="18" charset="0"/>
                <a:cs typeface="Times New Roman" pitchFamily="18" charset="0"/>
              </a:rPr>
              <a:t>        здравоохранения;</a:t>
            </a:r>
          </a:p>
          <a:p>
            <a:pPr algn="just"/>
            <a:endParaRPr lang="ru-RU" altLang="ru-RU" sz="1600" dirty="0" smtClean="0">
              <a:latin typeface="Times New Roman" pitchFamily="18" charset="0"/>
              <a:cs typeface="Times New Roman" pitchFamily="18" charset="0"/>
            </a:endParaRPr>
          </a:p>
          <a:p>
            <a:pPr marL="342900" indent="-342900" algn="just">
              <a:buAutoNum type="arabicPeriod" startAt="4"/>
            </a:pPr>
            <a:r>
              <a:rPr lang="ru-RU" altLang="ru-RU" sz="1600" dirty="0" smtClean="0">
                <a:latin typeface="Times New Roman" pitchFamily="18" charset="0"/>
                <a:cs typeface="Times New Roman" pitchFamily="18" charset="0"/>
              </a:rPr>
              <a:t>Иметь договор с родителями (законными представителями) детей с ОВЗ (детей с </a:t>
            </a:r>
          </a:p>
          <a:p>
            <a:pPr marL="342900" indent="-342900" algn="just"/>
            <a:r>
              <a:rPr lang="ru-RU" altLang="ru-RU" sz="1600" dirty="0" smtClean="0">
                <a:latin typeface="Times New Roman" pitchFamily="18" charset="0"/>
                <a:cs typeface="Times New Roman" pitchFamily="18" charset="0"/>
              </a:rPr>
              <a:t>       инвалидностью), в котором указывается программа воспитания и обучения ребенка и другие особенности организации учебно-воспитательного процесса;</a:t>
            </a:r>
          </a:p>
          <a:p>
            <a:pPr algn="just"/>
            <a:endParaRPr lang="ru-RU" altLang="ru-RU" sz="1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1"/>
          <p:cNvSpPr>
            <a:spLocks noGrp="1"/>
          </p:cNvSpPr>
          <p:nvPr>
            <p:ph type="title"/>
          </p:nvPr>
        </p:nvSpPr>
        <p:spPr>
          <a:xfrm>
            <a:off x="179388" y="333375"/>
            <a:ext cx="7275512" cy="369888"/>
          </a:xfrm>
        </p:spPr>
        <p:txBody>
          <a:bodyPr>
            <a:normAutofit fontScale="90000"/>
          </a:bodyPr>
          <a:lstStyle/>
          <a:p>
            <a:pPr marL="320040" indent="-320040" eaLnBrk="1" fontAlgn="auto" hangingPunct="1">
              <a:spcAft>
                <a:spcPts val="0"/>
              </a:spcAft>
              <a:buClr>
                <a:schemeClr val="accent6">
                  <a:lumMod val="75000"/>
                </a:schemeClr>
              </a:buClr>
              <a:defRPr/>
            </a:pPr>
            <a:r>
              <a:rPr lang="ru-RU" altLang="ru-RU" sz="1200" smtClean="0">
                <a:solidFill>
                  <a:schemeClr val="tx1"/>
                </a:solidFill>
                <a:latin typeface="Times New Roman" pitchFamily="18" charset="0"/>
                <a:cs typeface="Times New Roman" pitchFamily="18" charset="0"/>
              </a:rPr>
              <a:t/>
            </a:r>
            <a:br>
              <a:rPr lang="ru-RU" altLang="ru-RU" sz="1200" smtClean="0">
                <a:solidFill>
                  <a:schemeClr val="tx1"/>
                </a:solidFill>
                <a:latin typeface="Times New Roman" pitchFamily="18" charset="0"/>
                <a:cs typeface="Times New Roman" pitchFamily="18" charset="0"/>
              </a:rPr>
            </a:br>
            <a:r>
              <a:rPr lang="ru-RU" altLang="ru-RU" sz="1200" smtClean="0">
                <a:solidFill>
                  <a:schemeClr val="tx1"/>
                </a:solidFill>
                <a:latin typeface="Times New Roman" pitchFamily="18" charset="0"/>
                <a:cs typeface="Times New Roman" pitchFamily="18" charset="0"/>
              </a:rPr>
              <a:t/>
            </a:r>
            <a:br>
              <a:rPr lang="ru-RU" altLang="ru-RU" sz="1200" smtClean="0">
                <a:solidFill>
                  <a:schemeClr val="tx1"/>
                </a:solidFill>
                <a:latin typeface="Times New Roman" pitchFamily="18" charset="0"/>
                <a:cs typeface="Times New Roman" pitchFamily="18" charset="0"/>
              </a:rPr>
            </a:br>
            <a:endParaRPr lang="ru-RU" altLang="ru-RU" sz="1200" smtClean="0">
              <a:solidFill>
                <a:schemeClr val="tx1"/>
              </a:solidFill>
              <a:latin typeface="Times New Roman" pitchFamily="18" charset="0"/>
              <a:cs typeface="Times New Roman" pitchFamily="18" charset="0"/>
            </a:endParaRPr>
          </a:p>
        </p:txBody>
      </p:sp>
      <p:sp>
        <p:nvSpPr>
          <p:cNvPr id="44035" name="Объект 2"/>
          <p:cNvSpPr>
            <a:spLocks noGrp="1"/>
          </p:cNvSpPr>
          <p:nvPr>
            <p:ph sz="quarter" idx="4294967295"/>
          </p:nvPr>
        </p:nvSpPr>
        <p:spPr>
          <a:xfrm>
            <a:off x="357158" y="428604"/>
            <a:ext cx="8286808" cy="6215106"/>
          </a:xfrm>
          <a:prstGeom prst="rect">
            <a:avLst/>
          </a:prstGeom>
        </p:spPr>
        <p:txBody>
          <a:bodyPr/>
          <a:lstStyle/>
          <a:p>
            <a:pPr marL="0" indent="0" algn="just" eaLnBrk="1" hangingPunct="1">
              <a:buFont typeface="Wingdings 3" pitchFamily="18" charset="2"/>
              <a:buNone/>
            </a:pPr>
            <a:r>
              <a:rPr lang="ru-RU" altLang="ru-RU" sz="1400" dirty="0" smtClean="0">
                <a:solidFill>
                  <a:schemeClr val="tx1"/>
                </a:solidFill>
              </a:rPr>
              <a:t>	</a:t>
            </a:r>
            <a:r>
              <a:rPr lang="ru-RU" altLang="ru-RU" sz="1800" dirty="0" smtClean="0">
                <a:solidFill>
                  <a:schemeClr val="tx1"/>
                </a:solidFill>
                <a:latin typeface="Times New Roman" pitchFamily="18" charset="0"/>
                <a:cs typeface="Times New Roman" pitchFamily="18" charset="0"/>
              </a:rPr>
              <a:t>Таким образом, получение образования детьми с ограниченными возможностями здоровья  является одним из основных и неотъемлемых условий их успешной социализации, обеспечения их полноценного участия в жизни общества, эффективной самореализации в различных видах деятельности. В целях реализации права каждого человека на образование федеральными государственными органами, органами государственной власти субъектов Российской Федерации и органами местного самоуправления создаются необходимые условия для получения без дискриминации качественного образования лицами с ограниченными возможностями здоровья, для коррекции нарушений развития и социальной адаптации, оказания ранней коррекционной помощи на основе специальных педагогических подходов и наиболее подходящих для этих лиц языков, методов и способов общения и условия, в максимальной степени способствующие получению образования определенного уровня и определенной направленности, а также социальному развитию этих лиц, в том числе посредством организации инклюзивного образования лиц с ограниченными возможностями здоровья (п.1 ч.5 ст.5 Федерального закона от 27.12.2012 № 273-ФЗ «Об образовании в Российской Федерации»). В частности, для обеспечения процесса получения образования детьми с ОВЗ и инвалидностью создается обширная нормативная правовая база. Овладение знаниями о документах, использующихся для сопровождения обучения и воспитания детей, позволит оказать им более квалифицированную помощь в становлении и развитии, интеграции в социум.</a:t>
            </a:r>
          </a:p>
        </p:txBody>
      </p:sp>
      <p:pic>
        <p:nvPicPr>
          <p:cNvPr id="5" name="Picture 2" descr="C:\Users\little_user\AppData\Local\Microsoft\Windows\Temporary Internet Files\Content.IE5\61NAB5WY\icon-arrow-left-green-6097-large[1].png"/>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 xmlns:a14="http://schemas.microsoft.com/office/drawing/2010/main" val="0"/>
              </a:ext>
            </a:extLst>
          </a:blip>
          <a:srcRect/>
          <a:stretch>
            <a:fillRect/>
          </a:stretch>
        </p:blipFill>
        <p:spPr bwMode="auto">
          <a:xfrm rot="10800000" flipV="1">
            <a:off x="500034" y="285728"/>
            <a:ext cx="640365" cy="459926"/>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4" name="Picture 6" descr="Картинки по запросу картинки к презентации спасибо"/>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85728"/>
            <a:ext cx="8429684" cy="6247864"/>
          </a:xfrm>
          <a:prstGeom prst="rect">
            <a:avLst/>
          </a:prstGeom>
        </p:spPr>
        <p:txBody>
          <a:bodyPr wrap="square">
            <a:spAutoFit/>
          </a:bodyPr>
          <a:lstStyle/>
          <a:p>
            <a:pPr fontAlgn="base"/>
            <a:r>
              <a:rPr lang="ru-RU" sz="1600" b="1" u="sng" dirty="0" smtClean="0">
                <a:latin typeface="Times New Roman" pitchFamily="18" charset="0"/>
                <a:cs typeface="Times New Roman" pitchFamily="18" charset="0"/>
              </a:rPr>
              <a:t>Международные документы</a:t>
            </a:r>
          </a:p>
          <a:p>
            <a:pPr fontAlgn="base"/>
            <a:endParaRPr lang="ru-RU" sz="1600" dirty="0" smtClean="0">
              <a:latin typeface="Times New Roman" pitchFamily="18" charset="0"/>
              <a:cs typeface="Times New Roman" pitchFamily="18" charset="0"/>
            </a:endParaRPr>
          </a:p>
          <a:p>
            <a:pPr fontAlgn="base"/>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Всемирная декларация об образовании всех детей</a:t>
            </a:r>
            <a:r>
              <a:rPr lang="ru-RU" sz="1600" dirty="0" smtClean="0">
                <a:latin typeface="Times New Roman" pitchFamily="18" charset="0"/>
                <a:cs typeface="Times New Roman" pitchFamily="18" charset="0"/>
              </a:rPr>
              <a:t> (Рамки действий для удовлетворения базовых образовательных потребностей) </a:t>
            </a:r>
            <a:r>
              <a:rPr lang="ru-RU" sz="1600" dirty="0" err="1" smtClean="0">
                <a:latin typeface="Times New Roman" pitchFamily="18" charset="0"/>
                <a:cs typeface="Times New Roman" pitchFamily="18" charset="0"/>
              </a:rPr>
              <a:t>Джомтьен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Тайланд</a:t>
            </a:r>
            <a:r>
              <a:rPr lang="ru-RU" sz="1600" dirty="0" smtClean="0">
                <a:latin typeface="Times New Roman" pitchFamily="18" charset="0"/>
                <a:cs typeface="Times New Roman" pitchFamily="18" charset="0"/>
              </a:rPr>
              <a:t> от 09.03.1990</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Всемирная программа действий в отношении инвалидов</a:t>
            </a:r>
            <a:r>
              <a:rPr lang="ru-RU" sz="1600" dirty="0" smtClean="0">
                <a:latin typeface="Times New Roman" pitchFamily="18" charset="0"/>
                <a:cs typeface="Times New Roman" pitchFamily="18" charset="0"/>
              </a:rPr>
              <a:t> Принята резолюцией 37/52 Генеральной Ассамблеи ООН от 03.12.1982</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Всеобщая декларация прав человека</a:t>
            </a:r>
            <a:r>
              <a:rPr lang="ru-RU" sz="1600" dirty="0" smtClean="0">
                <a:latin typeface="Times New Roman" pitchFamily="18" charset="0"/>
                <a:cs typeface="Times New Roman" pitchFamily="18" charset="0"/>
              </a:rPr>
              <a:t> Принята Генеральной Ассамблеей ООН от 10.12.1948</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Декларация Генеральной Ассамблеей ООН о правах умственно отсталых лиц</a:t>
            </a:r>
            <a:r>
              <a:rPr lang="ru-RU" sz="1600" dirty="0" smtClean="0">
                <a:latin typeface="Times New Roman" pitchFamily="18" charset="0"/>
                <a:cs typeface="Times New Roman" pitchFamily="18" charset="0"/>
              </a:rPr>
              <a:t> Принята Генеральной Ассамблеей ООН от 20.12.1971</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Декларация ООН о правах инвалидов</a:t>
            </a:r>
            <a:r>
              <a:rPr lang="ru-RU" sz="1600" dirty="0" smtClean="0">
                <a:latin typeface="Times New Roman" pitchFamily="18" charset="0"/>
                <a:cs typeface="Times New Roman" pitchFamily="18" charset="0"/>
              </a:rPr>
              <a:t> Провозглашена резолюцией 3447 (XXX) Генеральной Ассамблеи от 09.12.1975</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Конвенция о борьбе с дискриминацией в области</a:t>
            </a:r>
            <a:r>
              <a:rPr lang="ru-RU" sz="1600" dirty="0" smtClean="0">
                <a:latin typeface="Times New Roman" pitchFamily="18" charset="0"/>
                <a:cs typeface="Times New Roman" pitchFamily="18" charset="0"/>
              </a:rPr>
              <a:t> образования Принята Генеральной конференцией ООН по вопросам образования, науки и культуры от 14.12.1960</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Конвенция о правах инвалидов</a:t>
            </a:r>
            <a:r>
              <a:rPr lang="ru-RU" sz="1600" dirty="0" smtClean="0">
                <a:latin typeface="Times New Roman" pitchFamily="18" charset="0"/>
                <a:cs typeface="Times New Roman" pitchFamily="18" charset="0"/>
              </a:rPr>
              <a:t> Принята резолюцией 61/106 Генеральной Ассамблеи от 13.12.2006</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Конвенция ООН о правах ребенка</a:t>
            </a:r>
            <a:r>
              <a:rPr lang="ru-RU" sz="1600" dirty="0" smtClean="0">
                <a:latin typeface="Times New Roman" pitchFamily="18" charset="0"/>
                <a:cs typeface="Times New Roman" pitchFamily="18" charset="0"/>
              </a:rPr>
              <a:t> Принята резолюцией 45/25 Генеральной Ассамблеи ООН от 20.11.1989</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Рекомендация N R (92) 6 Комитета министров государствам-членам о последовательной политике в отношении инвалидов</a:t>
            </a:r>
            <a:r>
              <a:rPr lang="ru-RU" sz="1600" dirty="0" smtClean="0">
                <a:latin typeface="Times New Roman" pitchFamily="18" charset="0"/>
                <a:cs typeface="Times New Roman" pitchFamily="18" charset="0"/>
              </a:rPr>
              <a:t> Принята Комитетом министров Совета Европы от 09.04.1992</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Саламанская</a:t>
            </a:r>
            <a:r>
              <a:rPr lang="ru-RU" sz="1600" b="1" dirty="0" smtClean="0">
                <a:latin typeface="Times New Roman" pitchFamily="18" charset="0"/>
                <a:cs typeface="Times New Roman" pitchFamily="18" charset="0"/>
              </a:rPr>
              <a:t> декларация о принципах, политике и практической деятельности в сфере образования лиц с особыми потребностями</a:t>
            </a:r>
            <a:r>
              <a:rPr lang="ru-RU" sz="1600" dirty="0" smtClean="0">
                <a:latin typeface="Times New Roman" pitchFamily="18" charset="0"/>
                <a:cs typeface="Times New Roman" pitchFamily="18" charset="0"/>
              </a:rPr>
              <a:t> Саламанка, Испания от 10.06.1994</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Стандартные правила обеспечения равных возможностей для инвалидов</a:t>
            </a:r>
          </a:p>
          <a:p>
            <a:pPr fontAlgn="base"/>
            <a:r>
              <a:rPr lang="ru-RU" sz="1600" dirty="0" smtClean="0">
                <a:latin typeface="Times New Roman" pitchFamily="18" charset="0"/>
                <a:cs typeface="Times New Roman" pitchFamily="18" charset="0"/>
              </a:rPr>
              <a:t>Приняты резолюцией 48/96 Генеральной Ассамблеи от 20.12.1993</a:t>
            </a:r>
            <a:endParaRPr lang="ru-RU" sz="1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Объект 2"/>
          <p:cNvSpPr>
            <a:spLocks noGrp="1"/>
          </p:cNvSpPr>
          <p:nvPr>
            <p:ph sz="quarter" idx="4294967295"/>
          </p:nvPr>
        </p:nvSpPr>
        <p:spPr>
          <a:xfrm>
            <a:off x="468313" y="1196975"/>
            <a:ext cx="8104215" cy="5111750"/>
          </a:xfrm>
          <a:prstGeom prst="rect">
            <a:avLst/>
          </a:prstGeom>
        </p:spPr>
        <p:txBody>
          <a:bodyPr>
            <a:normAutofit lnSpcReduction="10000"/>
          </a:bodyPr>
          <a:lstStyle/>
          <a:p>
            <a:pPr marL="0" indent="0" algn="just" eaLnBrk="1" hangingPunct="1">
              <a:buClrTx/>
              <a:buFont typeface="Wingdings 3" pitchFamily="18" charset="2"/>
              <a:buNone/>
            </a:pPr>
            <a:endParaRPr lang="en-US" altLang="ru-RU" dirty="0" smtClean="0">
              <a:solidFill>
                <a:schemeClr val="tx1"/>
              </a:solidFill>
            </a:endParaRPr>
          </a:p>
          <a:p>
            <a:pPr marL="0" indent="0" algn="just" eaLnBrk="1" hangingPunct="1">
              <a:buClrTx/>
              <a:buFont typeface="Wingdings 3" pitchFamily="18" charset="2"/>
              <a:buNone/>
            </a:pPr>
            <a:endParaRPr lang="en-US" altLang="ru-RU" dirty="0" smtClean="0">
              <a:solidFill>
                <a:schemeClr val="tx1"/>
              </a:solidFill>
            </a:endParaRPr>
          </a:p>
          <a:p>
            <a:pPr marL="0" indent="0" algn="just" eaLnBrk="1" hangingPunct="1">
              <a:buClrTx/>
              <a:buFont typeface="Wingdings 3" pitchFamily="18" charset="2"/>
              <a:buNone/>
            </a:pPr>
            <a:r>
              <a:rPr lang="ru-RU" altLang="ru-RU" b="1" dirty="0" smtClean="0">
                <a:solidFill>
                  <a:schemeClr val="tx1"/>
                </a:solidFill>
              </a:rPr>
              <a:t>Конституция Российской Федерации</a:t>
            </a:r>
            <a:r>
              <a:rPr lang="ru-RU" altLang="ru-RU" dirty="0" smtClean="0">
                <a:solidFill>
                  <a:schemeClr val="tx1"/>
                </a:solidFill>
              </a:rPr>
              <a:t> от 12 декабря 1993 года (с учетом поправок, внесенных Законами Российской Федерации о поправках к Конституции Российской Федерации от 30 декабря 2008 года № 6-ФКЗ, от 30 декабря 2008 № 7-ФКЗ, от 05 февраля 2014 года №2-ФКЗ, от 21 июля 2014 года №11-ФКЗ) обозначает право каждого гражданина России на образование и декларируют равные возможности его получения вне зависимости от расовой, культурно-этнической, религиозной принадлежности и др. </a:t>
            </a:r>
          </a:p>
          <a:p>
            <a:pPr marL="0" indent="0" algn="just" eaLnBrk="1" hangingPunct="1">
              <a:buClrTx/>
              <a:buFont typeface="Wingdings 3" pitchFamily="18" charset="2"/>
              <a:buNone/>
            </a:pPr>
            <a:r>
              <a:rPr lang="ru-RU" altLang="ru-RU" dirty="0" smtClean="0">
                <a:solidFill>
                  <a:schemeClr val="tx1"/>
                </a:solidFill>
              </a:rPr>
              <a:t>(статья 43) </a:t>
            </a:r>
          </a:p>
        </p:txBody>
      </p:sp>
      <p:pic>
        <p:nvPicPr>
          <p:cNvPr id="10244" name="Рисунок 3" descr="th 7.jpg"/>
          <p:cNvPicPr>
            <a:picLocks noChangeAspect="1"/>
          </p:cNvPicPr>
          <p:nvPr/>
        </p:nvPicPr>
        <p:blipFill>
          <a:blip r:embed="rId2" cstate="print"/>
          <a:srcRect/>
          <a:stretch>
            <a:fillRect/>
          </a:stretch>
        </p:blipFill>
        <p:spPr bwMode="auto">
          <a:xfrm>
            <a:off x="6858016" y="642918"/>
            <a:ext cx="1714500" cy="1214437"/>
          </a:xfrm>
          <a:prstGeom prst="rect">
            <a:avLst/>
          </a:prstGeom>
          <a:noFill/>
          <a:ln w="9525">
            <a:noFill/>
            <a:miter lim="800000"/>
            <a:headEnd/>
            <a:tailEnd/>
          </a:ln>
        </p:spPr>
      </p:pic>
      <p:sp>
        <p:nvSpPr>
          <p:cNvPr id="5" name="Заголовок 4"/>
          <p:cNvSpPr>
            <a:spLocks noGrp="1"/>
          </p:cNvSpPr>
          <p:nvPr>
            <p:ph type="title"/>
          </p:nvPr>
        </p:nvSpPr>
        <p:spPr/>
        <p:txBody>
          <a:bodyPr>
            <a:normAutofit fontScale="90000"/>
          </a:bodyPr>
          <a:lstStyle/>
          <a:p>
            <a:r>
              <a:rPr lang="ru-RU" altLang="ru-RU" dirty="0" smtClean="0">
                <a:solidFill>
                  <a:schemeClr val="tx1"/>
                </a:solidFill>
              </a:rPr>
              <a:t>Первоисточник права в России – Конституция.</a:t>
            </a:r>
            <a:r>
              <a:rPr lang="ru-RU" altLang="ru-RU" b="1" dirty="0" smtClean="0">
                <a:solidFill>
                  <a:schemeClr val="tx1"/>
                </a:solidFill>
              </a:rPr>
              <a:t> </a:t>
            </a:r>
            <a:r>
              <a:rPr lang="en-US" altLang="ru-RU" b="1" dirty="0" smtClean="0">
                <a:solidFill>
                  <a:schemeClr val="tx1"/>
                </a:solidFill>
              </a:rPr>
              <a:t/>
            </a:r>
            <a:br>
              <a:rPr lang="en-US" altLang="ru-RU" b="1" dirty="0" smtClean="0">
                <a:solidFill>
                  <a:schemeClr val="tx1"/>
                </a:solidFill>
              </a:rPr>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Рисунок 3" descr="th.jpg"/>
          <p:cNvPicPr>
            <a:picLocks noChangeAspect="1"/>
          </p:cNvPicPr>
          <p:nvPr/>
        </p:nvPicPr>
        <p:blipFill>
          <a:blip r:embed="rId2" cstate="print"/>
          <a:srcRect/>
          <a:stretch>
            <a:fillRect/>
          </a:stretch>
        </p:blipFill>
        <p:spPr bwMode="auto">
          <a:xfrm>
            <a:off x="6227763" y="5084763"/>
            <a:ext cx="2857500" cy="1685925"/>
          </a:xfrm>
          <a:prstGeom prst="rect">
            <a:avLst/>
          </a:prstGeom>
          <a:noFill/>
          <a:ln w="9525">
            <a:noFill/>
            <a:miter lim="800000"/>
            <a:headEnd/>
            <a:tailEnd/>
          </a:ln>
        </p:spPr>
      </p:pic>
      <p:sp>
        <p:nvSpPr>
          <p:cNvPr id="3" name="Объект 2"/>
          <p:cNvSpPr>
            <a:spLocks noGrp="1"/>
          </p:cNvSpPr>
          <p:nvPr>
            <p:ph sz="quarter" idx="4294967295"/>
          </p:nvPr>
        </p:nvSpPr>
        <p:spPr>
          <a:xfrm>
            <a:off x="107951" y="1212850"/>
            <a:ext cx="8107388" cy="4808538"/>
          </a:xfrm>
          <a:prstGeom prst="rect">
            <a:avLst/>
          </a:prstGeom>
        </p:spPr>
        <p:txBody>
          <a:bodyPr rtlCol="0">
            <a:normAutofit/>
          </a:bodyPr>
          <a:lstStyle/>
          <a:p>
            <a:pPr marL="0" indent="0" algn="just" eaLnBrk="1" fontAlgn="auto" hangingPunct="1">
              <a:buClr>
                <a:schemeClr val="accent6">
                  <a:lumMod val="75000"/>
                </a:schemeClr>
              </a:buClr>
              <a:buFont typeface="Wingdings 3" pitchFamily="18" charset="2"/>
              <a:buNone/>
              <a:defRPr/>
            </a:pPr>
            <a:r>
              <a:rPr lang="ru-RU" sz="1700" b="1" dirty="0" smtClean="0">
                <a:solidFill>
                  <a:schemeClr val="tx1"/>
                </a:solidFill>
              </a:rPr>
              <a:t>	</a:t>
            </a:r>
            <a:endParaRPr lang="ru-RU" sz="1700" dirty="0">
              <a:solidFill>
                <a:schemeClr val="tx1"/>
              </a:solidFill>
            </a:endParaRPr>
          </a:p>
          <a:p>
            <a:pPr marL="0" indent="0" algn="just" eaLnBrk="1" fontAlgn="auto" hangingPunct="1">
              <a:buClr>
                <a:schemeClr val="accent6">
                  <a:lumMod val="75000"/>
                </a:schemeClr>
              </a:buClr>
              <a:buFont typeface="Wingdings 3" pitchFamily="18" charset="2"/>
              <a:buNone/>
              <a:defRPr/>
            </a:pPr>
            <a:r>
              <a:rPr lang="ru-RU" sz="1700" b="1" dirty="0">
                <a:solidFill>
                  <a:schemeClr val="tx1"/>
                </a:solidFill>
              </a:rPr>
              <a:t>Федеральный закон «О социальной защите инвалидов в Российской Федерации» №181-ФЗ от 24 ноября 1995 г. </a:t>
            </a:r>
            <a:endParaRPr lang="ru-RU" sz="1700" b="1" dirty="0" smtClean="0">
              <a:solidFill>
                <a:schemeClr val="tx1"/>
              </a:solidFill>
            </a:endParaRPr>
          </a:p>
          <a:p>
            <a:pPr marL="0" indent="0" algn="just" eaLnBrk="1" fontAlgn="auto" hangingPunct="1">
              <a:buClr>
                <a:schemeClr val="accent6">
                  <a:lumMod val="75000"/>
                </a:schemeClr>
              </a:buClr>
              <a:buFont typeface="Wingdings 3" pitchFamily="18" charset="2"/>
              <a:buNone/>
              <a:defRPr/>
            </a:pPr>
            <a:r>
              <a:rPr lang="ru-RU" sz="1700" dirty="0" smtClean="0">
                <a:solidFill>
                  <a:schemeClr val="tx1"/>
                </a:solidFill>
              </a:rPr>
              <a:t>В </a:t>
            </a:r>
            <a:r>
              <a:rPr lang="ru-RU" sz="1700" dirty="0">
                <a:solidFill>
                  <a:schemeClr val="tx1"/>
                </a:solidFill>
              </a:rPr>
              <a:t>соответствии со статьей 9 «Понятие реабилитации инвалидов», образование отнесено к одному из направлений </a:t>
            </a:r>
            <a:r>
              <a:rPr lang="ru-RU" sz="1700" dirty="0" smtClean="0">
                <a:solidFill>
                  <a:schemeClr val="tx1"/>
                </a:solidFill>
              </a:rPr>
              <a:t>реабилитации. </a:t>
            </a:r>
            <a:endParaRPr lang="ru-RU" sz="1700" dirty="0">
              <a:solidFill>
                <a:schemeClr val="tx1"/>
              </a:solidFill>
            </a:endParaRPr>
          </a:p>
          <a:p>
            <a:pPr marL="0" indent="0" algn="just" eaLnBrk="1" fontAlgn="auto" hangingPunct="1">
              <a:buClr>
                <a:schemeClr val="accent6">
                  <a:lumMod val="75000"/>
                </a:schemeClr>
              </a:buClr>
              <a:buFont typeface="Wingdings 3" pitchFamily="18" charset="2"/>
              <a:buNone/>
              <a:defRPr/>
            </a:pPr>
            <a:r>
              <a:rPr lang="ru-RU" sz="1700" dirty="0">
                <a:solidFill>
                  <a:schemeClr val="tx1"/>
                </a:solidFill>
              </a:rPr>
              <a:t>В статье 19 «Образование инвалидов» указана необходимость создания специальных условий для получения общего образования, профессионального образования и обучения инвалидов. Также обозначена необходимость оказания информационной и психолого-педагогической поддержки </a:t>
            </a:r>
            <a:r>
              <a:rPr lang="ru-RU" sz="1700" dirty="0" smtClean="0">
                <a:solidFill>
                  <a:schemeClr val="tx1"/>
                </a:solidFill>
              </a:rPr>
              <a:t>людей с инвалидностью. </a:t>
            </a:r>
            <a:r>
              <a:rPr lang="ru-RU" sz="1700" dirty="0">
                <a:solidFill>
                  <a:schemeClr val="tx1"/>
                </a:solidFill>
              </a:rPr>
              <a:t>За обеспечение получения дошкольного, начального общего, основного общего, среднего общего, среднего профессионального и высшего образования несут ответственность органы, осуществляющие управление в сфере образования и образовательные организации совместно с органами социальной защиты населения и органами </a:t>
            </a:r>
            <a:r>
              <a:rPr lang="ru-RU" sz="1700" dirty="0" smtClean="0">
                <a:solidFill>
                  <a:schemeClr val="tx1"/>
                </a:solidFill>
              </a:rPr>
              <a:t>здравоохранения.</a:t>
            </a:r>
            <a:endParaRPr lang="ru-RU" sz="1700" dirty="0">
              <a:solidFill>
                <a:schemeClr val="tx1"/>
              </a:solidFill>
            </a:endParaRPr>
          </a:p>
          <a:p>
            <a:pPr marL="0" indent="0" eaLnBrk="1" fontAlgn="auto" hangingPunct="1">
              <a:spcAft>
                <a:spcPts val="0"/>
              </a:spcAft>
              <a:buClrTx/>
              <a:buFont typeface="Wingdings 3" charset="2"/>
              <a:buNone/>
              <a:defRPr/>
            </a:pPr>
            <a:endParaRPr lang="ru-RU" sz="1700" dirty="0">
              <a:solidFill>
                <a:schemeClr val="tx1"/>
              </a:solidFill>
            </a:endParaRPr>
          </a:p>
        </p:txBody>
      </p:sp>
      <p:sp>
        <p:nvSpPr>
          <p:cNvPr id="5" name="4-конечная звезда 4"/>
          <p:cNvSpPr/>
          <p:nvPr/>
        </p:nvSpPr>
        <p:spPr>
          <a:xfrm>
            <a:off x="360363" y="1052513"/>
            <a:ext cx="611187" cy="576262"/>
          </a:xfrm>
          <a:prstGeom prst="star4">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ru-RU"/>
          </a:p>
        </p:txBody>
      </p:sp>
      <p:sp>
        <p:nvSpPr>
          <p:cNvPr id="6" name="Заголовок 5"/>
          <p:cNvSpPr>
            <a:spLocks noGrp="1"/>
          </p:cNvSpPr>
          <p:nvPr>
            <p:ph type="title"/>
          </p:nvPr>
        </p:nvSpPr>
        <p:spPr>
          <a:xfrm>
            <a:off x="457200" y="274638"/>
            <a:ext cx="7467600" cy="654032"/>
          </a:xfrm>
        </p:spPr>
        <p:txBody>
          <a:bodyPr/>
          <a:lstStyle/>
          <a:p>
            <a:r>
              <a:rPr lang="ru-RU" sz="3200" b="1" u="sng" dirty="0" smtClean="0">
                <a:solidFill>
                  <a:schemeClr val="tx1"/>
                </a:solidFill>
              </a:rPr>
              <a:t>Законы Российской Федерации</a:t>
            </a:r>
            <a:r>
              <a:rPr lang="en-US" sz="3200" b="1" u="sng" dirty="0" smtClean="0">
                <a:solidFill>
                  <a:schemeClr val="tx1"/>
                </a:solidFill>
              </a:rPr>
              <a:t>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107951" y="1268413"/>
            <a:ext cx="8678892" cy="4879975"/>
          </a:xfrm>
          <a:prstGeom prst="rect">
            <a:avLst/>
          </a:prstGeom>
        </p:spPr>
        <p:txBody>
          <a:bodyPr rtlCol="0">
            <a:noAutofit/>
          </a:bodyPr>
          <a:lstStyle/>
          <a:p>
            <a:pPr marL="0" indent="0" algn="just" eaLnBrk="1" fontAlgn="auto" hangingPunct="1">
              <a:buClr>
                <a:schemeClr val="accent6">
                  <a:lumMod val="75000"/>
                </a:schemeClr>
              </a:buClr>
              <a:buFont typeface="Wingdings 3" pitchFamily="18" charset="2"/>
              <a:buNone/>
              <a:defRPr/>
            </a:pPr>
            <a:r>
              <a:rPr lang="ru-RU" sz="1700" b="1" dirty="0" smtClean="0">
                <a:solidFill>
                  <a:schemeClr val="tx1"/>
                </a:solidFill>
              </a:rPr>
              <a:t>Федеральный </a:t>
            </a:r>
            <a:r>
              <a:rPr lang="ru-RU" sz="1700" b="1" dirty="0">
                <a:solidFill>
                  <a:schemeClr val="tx1"/>
                </a:solidFill>
              </a:rPr>
              <a:t>закон «Об основных гарантиях прав ребенка в Российской Федерации» № 124-ФЗ от 24 июля 1998 г. </a:t>
            </a:r>
            <a:r>
              <a:rPr lang="ru-RU" sz="1700" dirty="0" smtClean="0">
                <a:solidFill>
                  <a:schemeClr val="tx1"/>
                </a:solidFill>
              </a:rPr>
              <a:t>устанавливает </a:t>
            </a:r>
            <a:r>
              <a:rPr lang="ru-RU" sz="1700" dirty="0">
                <a:solidFill>
                  <a:schemeClr val="tx1"/>
                </a:solidFill>
              </a:rPr>
              <a:t>основные гарантии прав и законных интересов ребенка (в том числе и детей с ограниченными возможностями здоровья), предусмотренных Конституцией Российской Федерации, в целях создания правовых, социально-экономических условий для реализации прав и законных интересов </a:t>
            </a:r>
            <a:r>
              <a:rPr lang="ru-RU" sz="1700" dirty="0" smtClean="0">
                <a:solidFill>
                  <a:schemeClr val="tx1"/>
                </a:solidFill>
              </a:rPr>
              <a:t>ребенка.</a:t>
            </a:r>
            <a:endParaRPr lang="ru-RU" sz="1700" dirty="0">
              <a:solidFill>
                <a:schemeClr val="tx1"/>
              </a:solidFill>
            </a:endParaRPr>
          </a:p>
          <a:p>
            <a:pPr marL="0" indent="0" algn="just" eaLnBrk="1" fontAlgn="auto" hangingPunct="1">
              <a:buClr>
                <a:schemeClr val="accent6">
                  <a:lumMod val="75000"/>
                </a:schemeClr>
              </a:buClr>
              <a:buFont typeface="Wingdings 3" pitchFamily="18" charset="2"/>
              <a:buNone/>
              <a:defRPr/>
            </a:pPr>
            <a:r>
              <a:rPr lang="ru-RU" sz="1700" dirty="0">
                <a:solidFill>
                  <a:schemeClr val="tx1"/>
                </a:solidFill>
              </a:rPr>
              <a:t>«Данный закон устанавливает цели государственной политики в интересах детей. К ним отнесены: осуществление прав детей, предусмотренных Конституцией РФ, недопущение их дискриминации, а также восстановление их прав в случаях нарушений; формирование правовых основ гарантий прав ребенка; содействие физическому, интеллектуальному, психическому, духовному и нравственному развитию детей, воспитанию в них патриотизма и гражданственности.</a:t>
            </a:r>
          </a:p>
          <a:p>
            <a:pPr marL="0" indent="0" algn="just" eaLnBrk="1" fontAlgn="auto" hangingPunct="1">
              <a:buClr>
                <a:schemeClr val="accent6">
                  <a:lumMod val="75000"/>
                </a:schemeClr>
              </a:buClr>
              <a:buFont typeface="Wingdings 3" pitchFamily="18" charset="2"/>
              <a:buNone/>
              <a:defRPr/>
            </a:pPr>
            <a:r>
              <a:rPr lang="ru-RU" sz="1700" dirty="0">
                <a:solidFill>
                  <a:schemeClr val="tx1"/>
                </a:solidFill>
              </a:rPr>
              <a:t>Определен круг полномочий органов государственной власти РФ на осуществление гарантий прав ребенка.</a:t>
            </a:r>
          </a:p>
          <a:p>
            <a:pPr marL="0" indent="0" algn="just" eaLnBrk="1" fontAlgn="auto" hangingPunct="1">
              <a:buClr>
                <a:schemeClr val="accent6">
                  <a:lumMod val="75000"/>
                </a:schemeClr>
              </a:buClr>
              <a:buFont typeface="Wingdings 3" pitchFamily="18" charset="2"/>
              <a:buNone/>
              <a:defRPr/>
            </a:pPr>
            <a:r>
              <a:rPr lang="ru-RU" sz="1700" dirty="0">
                <a:solidFill>
                  <a:schemeClr val="tx1"/>
                </a:solidFill>
              </a:rPr>
              <a:t>Установлены основные направления обеспечения прав ребенка, а также организационные основы гарантий прав </a:t>
            </a:r>
            <a:r>
              <a:rPr lang="ru-RU" sz="1700" dirty="0" smtClean="0">
                <a:solidFill>
                  <a:schemeClr val="tx1"/>
                </a:solidFill>
              </a:rPr>
              <a:t>ребенка». </a:t>
            </a:r>
            <a:endParaRPr lang="ru-RU" sz="1700" dirty="0">
              <a:solidFill>
                <a:schemeClr val="tx1"/>
              </a:solidFill>
            </a:endParaRPr>
          </a:p>
          <a:p>
            <a:pPr marL="0" indent="0" algn="just" eaLnBrk="1" fontAlgn="auto" hangingPunct="1">
              <a:spcAft>
                <a:spcPts val="0"/>
              </a:spcAft>
              <a:buClrTx/>
              <a:buFont typeface="Wingdings 3" pitchFamily="18" charset="2"/>
              <a:buNone/>
              <a:defRPr/>
            </a:pPr>
            <a:endParaRPr lang="ru-RU" sz="1700" dirty="0">
              <a:solidFill>
                <a:schemeClr val="tx1"/>
              </a:solidFill>
            </a:endParaRPr>
          </a:p>
        </p:txBody>
      </p:sp>
      <p:sp>
        <p:nvSpPr>
          <p:cNvPr id="4" name="Заголовок 3"/>
          <p:cNvSpPr>
            <a:spLocks noGrp="1"/>
          </p:cNvSpPr>
          <p:nvPr>
            <p:ph type="title"/>
          </p:nvPr>
        </p:nvSpPr>
        <p:spPr/>
        <p:txBody>
          <a:bodyPr/>
          <a:lstStyle/>
          <a:p>
            <a:r>
              <a:rPr lang="ru-RU" sz="3200" b="1" u="sng" dirty="0" smtClean="0">
                <a:solidFill>
                  <a:schemeClr val="tx1"/>
                </a:solidFill>
              </a:rPr>
              <a:t>Законы Российской Федерации</a:t>
            </a:r>
            <a:r>
              <a:rPr lang="en-US" sz="3200" b="1" u="sng" dirty="0" smtClean="0">
                <a:solidFill>
                  <a:schemeClr val="tx1"/>
                </a:solidFill>
              </a:rPr>
              <a:t> </a:t>
            </a:r>
            <a:r>
              <a:rPr lang="ru-RU" sz="3200" dirty="0" smtClean="0">
                <a:solidFill>
                  <a:schemeClr val="tx1"/>
                </a:solidFill>
              </a:rPr>
              <a:t/>
            </a:r>
            <a:br>
              <a:rPr lang="ru-RU" sz="3200" dirty="0" smtClean="0">
                <a:solidFill>
                  <a:schemeClr val="tx1"/>
                </a:solidFill>
              </a:rPr>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285720" y="785794"/>
            <a:ext cx="8178858" cy="5167312"/>
          </a:xfrm>
          <a:prstGeom prst="rect">
            <a:avLst/>
          </a:prstGeom>
        </p:spPr>
        <p:txBody>
          <a:bodyPr rtlCol="0">
            <a:noAutofit/>
          </a:bodyPr>
          <a:lstStyle/>
          <a:p>
            <a:pPr marL="0" indent="0" algn="just" eaLnBrk="1" fontAlgn="auto" hangingPunct="1">
              <a:spcAft>
                <a:spcPts val="0"/>
              </a:spcAft>
              <a:buClrTx/>
              <a:buFont typeface="Wingdings 3" charset="2"/>
              <a:buNone/>
              <a:defRPr/>
            </a:pPr>
            <a:r>
              <a:rPr lang="ru-RU" sz="1700" b="1" dirty="0" smtClean="0">
                <a:solidFill>
                  <a:schemeClr val="tx1"/>
                </a:solidFill>
              </a:rPr>
              <a:t>Закон </a:t>
            </a:r>
            <a:r>
              <a:rPr lang="ru-RU" sz="1700" b="1" dirty="0">
                <a:solidFill>
                  <a:schemeClr val="tx1"/>
                </a:solidFill>
              </a:rPr>
              <a:t>«Об образовании в Российской Федерации» №273-ФЗ от 29 декабря 2012 г. </a:t>
            </a:r>
            <a:r>
              <a:rPr lang="ru-RU" sz="1700" dirty="0" smtClean="0">
                <a:solidFill>
                  <a:schemeClr val="tx1"/>
                </a:solidFill>
              </a:rPr>
              <a:t>вступил </a:t>
            </a:r>
            <a:r>
              <a:rPr lang="ru-RU" sz="1700" dirty="0">
                <a:solidFill>
                  <a:schemeClr val="tx1"/>
                </a:solidFill>
              </a:rPr>
              <a:t>в силу с </a:t>
            </a:r>
            <a:r>
              <a:rPr lang="ru-RU" sz="1700" dirty="0">
                <a:solidFill>
                  <a:srgbClr val="FF0000"/>
                </a:solidFill>
              </a:rPr>
              <a:t>01 сентября 2013 года. </a:t>
            </a:r>
            <a:endParaRPr lang="ru-RU" sz="1700" dirty="0" smtClean="0">
              <a:solidFill>
                <a:srgbClr val="FF0000"/>
              </a:solidFill>
            </a:endParaRPr>
          </a:p>
          <a:p>
            <a:pPr marL="0" indent="0" algn="just" eaLnBrk="1" fontAlgn="auto" hangingPunct="1">
              <a:spcAft>
                <a:spcPts val="0"/>
              </a:spcAft>
              <a:buClrTx/>
              <a:buFont typeface="Wingdings 3" charset="2"/>
              <a:buNone/>
              <a:defRPr/>
            </a:pPr>
            <a:r>
              <a:rPr lang="ru-RU" sz="1700" dirty="0">
                <a:solidFill>
                  <a:schemeClr val="tx1"/>
                </a:solidFill>
              </a:rPr>
              <a:t>Вслед за Конституцией Российской Федерации Закон гарантирует право каждого гражданина нашей страны на образование, а также указывает на запрет дискриминации в сфере образования (статья 3). </a:t>
            </a:r>
            <a:endParaRPr lang="ru-RU" sz="1700" dirty="0" smtClean="0">
              <a:solidFill>
                <a:schemeClr val="tx1"/>
              </a:solidFill>
            </a:endParaRPr>
          </a:p>
          <a:p>
            <a:pPr marL="0" indent="0" algn="just" eaLnBrk="1" fontAlgn="auto" hangingPunct="1">
              <a:buClr>
                <a:schemeClr val="accent6">
                  <a:lumMod val="75000"/>
                </a:schemeClr>
              </a:buClr>
              <a:buFont typeface="Wingdings 3" pitchFamily="18" charset="2"/>
              <a:buNone/>
              <a:defRPr/>
            </a:pPr>
            <a:r>
              <a:rPr lang="ru-RU" sz="1700" dirty="0">
                <a:solidFill>
                  <a:schemeClr val="tx1"/>
                </a:solidFill>
              </a:rPr>
              <a:t>В Законе даны определения понятиям «инклюзивное образование», «обучающийся с ограниченными возможностями здоровья», «индивидуальный учебный план», «адаптированная образовательная программа», «специальные условия для получения образования обучающимися с ограниченными возможностями здоровья»: </a:t>
            </a:r>
          </a:p>
          <a:p>
            <a:pPr indent="-182880" algn="just" eaLnBrk="1" fontAlgn="auto" hangingPunct="1">
              <a:buClr>
                <a:schemeClr val="accent6">
                  <a:lumMod val="75000"/>
                </a:schemeClr>
              </a:buClr>
              <a:defRPr/>
            </a:pPr>
            <a:r>
              <a:rPr lang="ru-RU" sz="1700" dirty="0">
                <a:solidFill>
                  <a:schemeClr val="tx1"/>
                </a:solidFill>
              </a:rPr>
              <a:t>обучающийся с ограниченными возможностями здоровья – физическое лицо, имеющее недостатки в физическом и(или)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 (статья 2, п.16); </a:t>
            </a:r>
          </a:p>
          <a:p>
            <a:pPr indent="-182880" algn="just" eaLnBrk="1" fontAlgn="auto" hangingPunct="1">
              <a:buClr>
                <a:schemeClr val="accent6">
                  <a:lumMod val="75000"/>
                </a:schemeClr>
              </a:buClr>
              <a:defRPr/>
            </a:pPr>
            <a:r>
              <a:rPr lang="ru-RU" sz="1700" dirty="0">
                <a:solidFill>
                  <a:schemeClr val="tx1"/>
                </a:solidFill>
              </a:rPr>
              <a:t>индивидуальный учебный план - учебный план, обеспечивающий освоение образовательной программы на основе индивидуализации ее содержания с учетом особенностей и образовательных потребностей конкретного обучающегося (статья 2, п.23);</a:t>
            </a:r>
          </a:p>
          <a:p>
            <a:pPr marL="0" indent="0" algn="just" eaLnBrk="1" fontAlgn="auto" hangingPunct="1">
              <a:spcAft>
                <a:spcPts val="0"/>
              </a:spcAft>
              <a:buClrTx/>
              <a:buFont typeface="Wingdings 3" charset="2"/>
              <a:buNone/>
              <a:defRPr/>
            </a:pPr>
            <a:endParaRPr lang="ru-RU" sz="1700" dirty="0">
              <a:solidFill>
                <a:schemeClr val="tx1"/>
              </a:solidFill>
            </a:endParaRPr>
          </a:p>
        </p:txBody>
      </p:sp>
      <p:sp>
        <p:nvSpPr>
          <p:cNvPr id="4" name="Заголовок 3"/>
          <p:cNvSpPr>
            <a:spLocks noGrp="1"/>
          </p:cNvSpPr>
          <p:nvPr>
            <p:ph type="title"/>
          </p:nvPr>
        </p:nvSpPr>
        <p:spPr>
          <a:xfrm>
            <a:off x="457200" y="274638"/>
            <a:ext cx="7467600" cy="725470"/>
          </a:xfrm>
        </p:spPr>
        <p:txBody>
          <a:bodyPr>
            <a:normAutofit fontScale="90000"/>
          </a:bodyPr>
          <a:lstStyle/>
          <a:p>
            <a:r>
              <a:rPr lang="ru-RU" sz="3200" b="1" u="sng" dirty="0" smtClean="0">
                <a:solidFill>
                  <a:schemeClr val="tx1"/>
                </a:solidFill>
              </a:rPr>
              <a:t>Законы Российской Федерации</a:t>
            </a:r>
            <a:r>
              <a:rPr lang="en-US" sz="3200" b="1" u="sng" dirty="0" smtClean="0">
                <a:solidFill>
                  <a:schemeClr val="tx1"/>
                </a:solidFill>
              </a:rPr>
              <a:t> </a:t>
            </a:r>
            <a:r>
              <a:rPr lang="ru-RU" sz="3200" dirty="0" smtClean="0">
                <a:solidFill>
                  <a:schemeClr val="tx1"/>
                </a:solidFill>
              </a:rPr>
              <a:t/>
            </a:r>
            <a:br>
              <a:rPr lang="ru-RU" sz="3200" dirty="0" smtClean="0">
                <a:solidFill>
                  <a:schemeClr val="tx1"/>
                </a:solidFill>
              </a:rPr>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179389" y="428605"/>
            <a:ext cx="8250264" cy="6429396"/>
          </a:xfrm>
          <a:prstGeom prst="rect">
            <a:avLst/>
          </a:prstGeom>
        </p:spPr>
        <p:txBody>
          <a:bodyPr rtlCol="0">
            <a:noAutofit/>
          </a:bodyPr>
          <a:lstStyle/>
          <a:p>
            <a:pPr indent="-182880" algn="just" eaLnBrk="1" fontAlgn="auto" hangingPunct="1">
              <a:buClr>
                <a:schemeClr val="accent6">
                  <a:lumMod val="75000"/>
                </a:schemeClr>
              </a:buClr>
              <a:defRPr/>
            </a:pPr>
            <a:r>
              <a:rPr lang="ru-RU" sz="1600" dirty="0" smtClean="0">
                <a:solidFill>
                  <a:schemeClr val="tx1"/>
                </a:solidFill>
              </a:rPr>
              <a:t>инклюзивное </a:t>
            </a:r>
            <a:r>
              <a:rPr lang="ru-RU" sz="1600" dirty="0">
                <a:solidFill>
                  <a:schemeClr val="tx1"/>
                </a:solidFill>
              </a:rPr>
              <a:t>образование -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 (статья 2, п.27</a:t>
            </a:r>
            <a:r>
              <a:rPr lang="ru-RU" sz="1600" dirty="0" smtClean="0">
                <a:solidFill>
                  <a:schemeClr val="tx1"/>
                </a:solidFill>
              </a:rPr>
              <a:t>);</a:t>
            </a:r>
          </a:p>
          <a:p>
            <a:pPr indent="-182880" algn="just" eaLnBrk="1" fontAlgn="auto" hangingPunct="1">
              <a:buClr>
                <a:schemeClr val="accent6">
                  <a:lumMod val="75000"/>
                </a:schemeClr>
              </a:buClr>
              <a:defRPr/>
            </a:pPr>
            <a:endParaRPr lang="ru-RU" sz="1600" dirty="0">
              <a:solidFill>
                <a:schemeClr val="tx1"/>
              </a:solidFill>
            </a:endParaRPr>
          </a:p>
          <a:p>
            <a:pPr indent="-182880" algn="just" eaLnBrk="1" fontAlgn="auto" hangingPunct="1">
              <a:buClr>
                <a:schemeClr val="accent6">
                  <a:lumMod val="75000"/>
                </a:schemeClr>
              </a:buClr>
              <a:defRPr/>
            </a:pPr>
            <a:r>
              <a:rPr lang="ru-RU" sz="1600" dirty="0">
                <a:solidFill>
                  <a:schemeClr val="tx1"/>
                </a:solidFill>
              </a:rPr>
              <a:t>адаптированная образовательная программа – 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индивидуальных возможностей и при необходимости обеспечивающая коррекцию нарушений развития и социальную адаптацию указанных лиц (статья 2, п.28</a:t>
            </a:r>
            <a:r>
              <a:rPr lang="ru-RU" sz="1600" dirty="0" smtClean="0">
                <a:solidFill>
                  <a:schemeClr val="tx1"/>
                </a:solidFill>
              </a:rPr>
              <a:t>);</a:t>
            </a:r>
          </a:p>
          <a:p>
            <a:pPr indent="-182880" algn="just" eaLnBrk="1" fontAlgn="auto" hangingPunct="1">
              <a:buClr>
                <a:schemeClr val="accent6">
                  <a:lumMod val="75000"/>
                </a:schemeClr>
              </a:buClr>
              <a:defRPr/>
            </a:pPr>
            <a:endParaRPr lang="ru-RU" sz="1600" dirty="0">
              <a:solidFill>
                <a:schemeClr val="tx1"/>
              </a:solidFill>
            </a:endParaRPr>
          </a:p>
          <a:p>
            <a:pPr indent="-182880" algn="just" eaLnBrk="1" fontAlgn="auto" hangingPunct="1">
              <a:buClr>
                <a:schemeClr val="accent6">
                  <a:lumMod val="75000"/>
                </a:schemeClr>
              </a:buClr>
              <a:defRPr/>
            </a:pPr>
            <a:r>
              <a:rPr lang="ru-RU" sz="1600" dirty="0">
                <a:solidFill>
                  <a:schemeClr val="tx1"/>
                </a:solidFill>
              </a:rPr>
              <a:t>специальные условия для получения образования обучающимися с ограниченными возможностями здоровья - условия обучения, воспитания и развития таких обучающихся, 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 условия, без которых невозможно или затруднено освоение образовательных программ обучающимися с ограниченными возможностями здоровья (статья 79, </a:t>
            </a:r>
            <a:r>
              <a:rPr lang="ru-RU" sz="1600" dirty="0" smtClean="0">
                <a:solidFill>
                  <a:schemeClr val="tx1"/>
                </a:solidFill>
              </a:rPr>
              <a:t>п.3).</a:t>
            </a:r>
            <a:endParaRPr lang="ru-RU" sz="1600" dirty="0">
              <a:solidFill>
                <a:schemeClr val="tx1"/>
              </a:solidFill>
            </a:endParaRPr>
          </a:p>
          <a:p>
            <a:pPr marL="0" indent="0" algn="just" eaLnBrk="1" fontAlgn="auto" hangingPunct="1">
              <a:spcAft>
                <a:spcPts val="0"/>
              </a:spcAft>
              <a:buClrTx/>
              <a:buFont typeface="Wingdings 3" charset="2"/>
              <a:buNone/>
              <a:defRPr/>
            </a:pPr>
            <a:endParaRPr lang="ru-RU" sz="17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Объект 2"/>
          <p:cNvSpPr>
            <a:spLocks noGrp="1"/>
          </p:cNvSpPr>
          <p:nvPr>
            <p:ph sz="quarter" idx="4294967295"/>
          </p:nvPr>
        </p:nvSpPr>
        <p:spPr>
          <a:xfrm>
            <a:off x="142844" y="714356"/>
            <a:ext cx="8321702" cy="5500726"/>
          </a:xfrm>
          <a:prstGeom prst="rect">
            <a:avLst/>
          </a:prstGeom>
        </p:spPr>
        <p:txBody>
          <a:bodyPr/>
          <a:lstStyle/>
          <a:p>
            <a:pPr marL="0" indent="0" algn="just" eaLnBrk="1" hangingPunct="1">
              <a:spcAft>
                <a:spcPct val="0"/>
              </a:spcAft>
              <a:buClrTx/>
              <a:buFont typeface="Wingdings 3" pitchFamily="18" charset="2"/>
              <a:buNone/>
            </a:pPr>
            <a:r>
              <a:rPr lang="ru-RU" dirty="0" smtClean="0">
                <a:solidFill>
                  <a:schemeClr val="tx1"/>
                </a:solidFill>
                <a:latin typeface="Times New Roman" pitchFamily="18" charset="0"/>
                <a:cs typeface="Times New Roman" pitchFamily="18" charset="0"/>
              </a:rPr>
              <a:t>Основными статьями закона, регулирующими вопросы образования лиц, имеющих проблемы в сфере здоровья, являются ст.41 и 79.</a:t>
            </a:r>
          </a:p>
          <a:p>
            <a:pPr marL="0" indent="0" algn="just" eaLnBrk="1" hangingPunct="1">
              <a:spcAft>
                <a:spcPct val="0"/>
              </a:spcAft>
              <a:buClrTx/>
              <a:buFont typeface="Wingdings 3" pitchFamily="18" charset="2"/>
              <a:buNone/>
            </a:pPr>
            <a:endParaRPr lang="ru-RU" sz="1700" dirty="0" smtClean="0">
              <a:solidFill>
                <a:schemeClr val="tx1"/>
              </a:solidFill>
            </a:endParaRPr>
          </a:p>
          <a:p>
            <a:pPr marL="0" indent="0" algn="just" eaLnBrk="1" hangingPunct="1">
              <a:spcAft>
                <a:spcPct val="0"/>
              </a:spcAft>
              <a:buClrTx/>
              <a:buFont typeface="Wingdings 3" pitchFamily="18" charset="2"/>
              <a:buNone/>
            </a:pPr>
            <a:r>
              <a:rPr lang="ru-RU" sz="1700" b="1" dirty="0" smtClean="0">
                <a:solidFill>
                  <a:schemeClr val="tx1"/>
                </a:solidFill>
              </a:rPr>
              <a:t>Статья 41</a:t>
            </a:r>
            <a:r>
              <a:rPr lang="ru-RU" sz="1700" dirty="0" smtClean="0">
                <a:solidFill>
                  <a:schemeClr val="tx1"/>
                </a:solidFill>
              </a:rPr>
              <a:t> </a:t>
            </a:r>
            <a:r>
              <a:rPr lang="ru-RU" sz="1700" b="1" dirty="0" smtClean="0">
                <a:solidFill>
                  <a:schemeClr val="tx1"/>
                </a:solidFill>
              </a:rPr>
              <a:t>«Охрана здоровья обучающихся» </a:t>
            </a:r>
          </a:p>
          <a:p>
            <a:pPr marL="0" indent="0" algn="just" eaLnBrk="1" hangingPunct="1">
              <a:spcAft>
                <a:spcPct val="0"/>
              </a:spcAft>
              <a:buClrTx/>
              <a:buFont typeface="Wingdings 3" pitchFamily="18" charset="2"/>
              <a:buNone/>
            </a:pPr>
            <a:r>
              <a:rPr lang="ru-RU" sz="1700" dirty="0" smtClean="0">
                <a:solidFill>
                  <a:schemeClr val="tx1"/>
                </a:solidFill>
              </a:rPr>
              <a:t>5. Для обучающихся, осваивающих основные общеобразовательные программы и нуждающихся в длительном лечении, создаются образовательные организации, в том числе санаторные, в которых проводятся необходимые лечебные, реабилитационные и оздоровительные мероприятия для таких обучающихся. Обучение таких детей, а также детей-инвалидов, которые по состоянию здоровья не могут посещать образовательные организации, может быть также организовано образовательными организациями на дому или в медицинских организациях. Основанием для организации обучения на дому или в медицинской организации являются заключение медицинской организации и в письменной форме обращение родителей (законных представителей).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209</TotalTime>
  <Words>1709</Words>
  <Application>Microsoft Office PowerPoint</Application>
  <PresentationFormat>Экран (4:3)</PresentationFormat>
  <Paragraphs>168</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Эркер</vt:lpstr>
      <vt:lpstr>«Нормативно-правовое регулирование деятельности ПМП консилиумов» </vt:lpstr>
      <vt:lpstr>         Нормативная правовая база, регулирующая деятельность образовательной организации, реализующей инклюзивную практику в России </vt:lpstr>
      <vt:lpstr>Слайд 3</vt:lpstr>
      <vt:lpstr>Первоисточник права в России – Конституция.  </vt:lpstr>
      <vt:lpstr>Законы Российской Федерации </vt:lpstr>
      <vt:lpstr>Законы Российской Федерации  </vt:lpstr>
      <vt:lpstr>Законы Российской Федерации  </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  </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ИМЦ</cp:lastModifiedBy>
  <cp:revision>25</cp:revision>
  <dcterms:created xsi:type="dcterms:W3CDTF">2016-10-08T07:27:11Z</dcterms:created>
  <dcterms:modified xsi:type="dcterms:W3CDTF">2016-10-11T03:40:03Z</dcterms:modified>
</cp:coreProperties>
</file>